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0" r:id="rId5"/>
    <p:sldId id="266" r:id="rId6"/>
    <p:sldId id="259" r:id="rId7"/>
    <p:sldId id="265" r:id="rId8"/>
    <p:sldId id="264" r:id="rId9"/>
    <p:sldId id="262" r:id="rId10"/>
    <p:sldId id="267" r:id="rId11"/>
    <p:sldId id="269" r:id="rId12"/>
    <p:sldId id="268" r:id="rId13"/>
    <p:sldId id="270" r:id="rId14"/>
    <p:sldId id="263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C5E"/>
    <a:srgbClr val="CE7019"/>
    <a:srgbClr val="B5550E"/>
    <a:srgbClr val="000000"/>
    <a:srgbClr val="F15C22"/>
    <a:srgbClr val="353535"/>
    <a:srgbClr val="FF5600"/>
    <a:srgbClr val="B20000"/>
    <a:srgbClr val="103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12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-39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fld id="{C5A27498-753F-499C-AB57-4D68C102E902}" type="datetime1">
              <a:rPr lang="en-US"/>
              <a:pPr>
                <a:defRPr/>
              </a:pPr>
              <a:t>14-Jun-12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fld id="{BE72CC52-D061-4C74-A3FE-2D4530C6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86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fld id="{2626E329-8BA6-449F-9AC7-98A7E11C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3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-52"/>
        <a:ea typeface="ＭＳ Ｐゴシック" pitchFamily="36" charset="-128"/>
        <a:cs typeface="ＭＳ Ｐゴシック" pitchFamily="3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-52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-52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-52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6" charset="-52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25687" y="2799257"/>
            <a:ext cx="6831541" cy="1128712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25687" y="4016870"/>
            <a:ext cx="6807730" cy="1179513"/>
          </a:xfrm>
        </p:spPr>
        <p:txBody>
          <a:bodyPr/>
          <a:lstStyle>
            <a:lvl1pPr marL="0" indent="0">
              <a:buFont typeface="Wingdings" pitchFamily="36" charset="2"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733319" y="6443618"/>
            <a:ext cx="2914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alpha val="79000"/>
                  </a:schemeClr>
                </a:solidFill>
              </a:rPr>
              <a:t>Copyright 2011 | Company</a:t>
            </a:r>
            <a:r>
              <a:rPr lang="en-US" sz="800" baseline="0" dirty="0" smtClean="0">
                <a:solidFill>
                  <a:schemeClr val="bg1">
                    <a:alpha val="79000"/>
                  </a:schemeClr>
                </a:solidFill>
              </a:rPr>
              <a:t> Proprietary</a:t>
            </a:r>
            <a:endParaRPr lang="en-US" sz="800" dirty="0">
              <a:solidFill>
                <a:schemeClr val="bg1">
                  <a:alpha val="79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1422400"/>
            <a:ext cx="1935162" cy="44026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0763" y="1422400"/>
            <a:ext cx="5654675" cy="4402672"/>
          </a:xfrm>
        </p:spPr>
        <p:txBody>
          <a:bodyPr vert="eaVert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733" y="1143530"/>
            <a:ext cx="3784600" cy="3843337"/>
          </a:xfrm>
        </p:spPr>
        <p:txBody>
          <a:bodyPr/>
          <a:lstStyle>
            <a:lvl1pPr>
              <a:defRPr sz="21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143530"/>
            <a:ext cx="3784600" cy="3843337"/>
          </a:xfrm>
        </p:spPr>
        <p:txBody>
          <a:bodyPr/>
          <a:lstStyle>
            <a:lvl1pPr>
              <a:defRPr sz="21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0"/>
            <a:ext cx="6736206" cy="9482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447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9209"/>
            <a:ext cx="4040188" cy="3951288"/>
          </a:xfrm>
        </p:spPr>
        <p:txBody>
          <a:bodyPr/>
          <a:lstStyle>
            <a:lvl1pPr>
              <a:spcBef>
                <a:spcPts val="600"/>
              </a:spcBef>
              <a:defRPr sz="21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9447"/>
            <a:ext cx="404177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9209"/>
            <a:ext cx="4041775" cy="3951288"/>
          </a:xfrm>
        </p:spPr>
        <p:txBody>
          <a:bodyPr/>
          <a:lstStyle>
            <a:lvl1pPr>
              <a:spcBef>
                <a:spcPts val="600"/>
              </a:spcBef>
              <a:defRPr sz="21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600"/>
            </a:lvl4pPr>
            <a:lvl5pPr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1" y="6349"/>
            <a:ext cx="6667499" cy="941917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59933"/>
            <a:ext cx="5111750" cy="4703763"/>
          </a:xfrm>
        </p:spPr>
        <p:txBody>
          <a:bodyPr/>
          <a:lstStyle>
            <a:lvl1pPr>
              <a:spcBef>
                <a:spcPts val="600"/>
              </a:spcBef>
              <a:defRPr sz="21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5993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147" y="5072765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5147" y="90762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5147" y="567352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0"/>
            <a:ext cx="6684962" cy="9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143000"/>
            <a:ext cx="841692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87329" y="6477485"/>
            <a:ext cx="2914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</a:rPr>
              <a:t>Copyright 2011 | Company</a:t>
            </a:r>
            <a:r>
              <a:rPr lang="en-US" sz="800" baseline="0" dirty="0" smtClean="0">
                <a:solidFill>
                  <a:schemeClr val="bg1">
                    <a:lumMod val="85000"/>
                  </a:schemeClr>
                </a:solidFill>
              </a:rPr>
              <a:t> Proprietary </a:t>
            </a:r>
            <a:fld id="{79083608-BE44-154B-BE45-AE2AA4C0A953}" type="slidenum">
              <a:rPr lang="en-US" sz="800" baseline="0" smtClean="0">
                <a:solidFill>
                  <a:schemeClr val="bg1">
                    <a:lumMod val="85000"/>
                  </a:schemeClr>
                </a:solidFill>
              </a:rPr>
              <a:pPr algn="r"/>
              <a:t>‹#›</a:t>
            </a:fld>
            <a:endParaRPr 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 descr="AS-PPT-Header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2754"/>
          </a:xfrm>
          <a:prstGeom prst="rect">
            <a:avLst/>
          </a:prstGeom>
        </p:spPr>
      </p:pic>
      <p:pic>
        <p:nvPicPr>
          <p:cNvPr id="3" name="Picture 2" descr="AS-PPT-Footer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8439"/>
            <a:ext cx="9144000" cy="572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/>
          <a:ea typeface="+mj-ea"/>
          <a:cs typeface="ＭＳ Ｐゴシック" pitchFamily="-72" charset="-128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6" charset="0"/>
          <a:ea typeface="ＭＳ Ｐゴシック" pitchFamily="36" charset="-128"/>
          <a:cs typeface="ＭＳ Ｐゴシック" pitchFamily="-72" charset="-128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6" charset="0"/>
          <a:ea typeface="ＭＳ Ｐゴシック" pitchFamily="36" charset="-128"/>
          <a:cs typeface="ＭＳ Ｐゴシック" pitchFamily="-72" charset="-128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6" charset="0"/>
          <a:ea typeface="ＭＳ Ｐゴシック" pitchFamily="36" charset="-128"/>
          <a:cs typeface="ＭＳ Ｐゴシック" pitchFamily="-72" charset="-128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6" charset="0"/>
          <a:ea typeface="ＭＳ Ｐゴシック" pitchFamily="36" charset="-128"/>
          <a:cs typeface="ＭＳ Ｐゴシック" pitchFamily="-7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53535"/>
          </a:solidFill>
          <a:latin typeface="Verdana" pitchFamily="36" charset="0"/>
          <a:ea typeface="ＭＳ Ｐゴシック" pitchFamily="36" charset="-128"/>
          <a:cs typeface="ＭＳ Ｐゴシック" pitchFamily="3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53535"/>
          </a:solidFill>
          <a:latin typeface="Verdana" pitchFamily="36" charset="0"/>
          <a:ea typeface="ＭＳ Ｐゴシック" pitchFamily="36" charset="-128"/>
          <a:cs typeface="ＭＳ Ｐゴシック" pitchFamily="3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53535"/>
          </a:solidFill>
          <a:latin typeface="Verdana" pitchFamily="36" charset="0"/>
          <a:ea typeface="ＭＳ Ｐゴシック" pitchFamily="36" charset="-128"/>
          <a:cs typeface="ＭＳ Ｐゴシック" pitchFamily="3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353535"/>
          </a:solidFill>
          <a:latin typeface="Verdana" pitchFamily="36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193C5E"/>
        </a:buClr>
        <a:buSzPct val="110000"/>
        <a:buFont typeface="Wingdings" pitchFamily="-72" charset="2"/>
        <a:buChar char="§"/>
        <a:defRPr sz="2100">
          <a:solidFill>
            <a:srgbClr val="0D0D0D"/>
          </a:solidFill>
          <a:latin typeface="Arial"/>
          <a:ea typeface="+mn-ea"/>
          <a:cs typeface="ＭＳ Ｐゴシック" pitchFamily="-72" charset="-128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193C5E"/>
        </a:buClr>
        <a:buSzPct val="80000"/>
        <a:buFont typeface="Lucida Grande" pitchFamily="-72" charset="0"/>
        <a:buChar char="-"/>
        <a:defRPr>
          <a:solidFill>
            <a:srgbClr val="0D0D0D"/>
          </a:solidFill>
          <a:latin typeface="Arial"/>
          <a:ea typeface="+mn-ea"/>
          <a:cs typeface="ＭＳ Ｐゴシック" pitchFamily="-72" charset="-128"/>
        </a:defRPr>
      </a:lvl2pPr>
      <a:lvl3pPr marL="6858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193C5E"/>
        </a:buClr>
        <a:buSzPct val="80000"/>
        <a:buFont typeface="Lucida Grande" pitchFamily="-72" charset="0"/>
        <a:buChar char="●"/>
        <a:defRPr sz="1400">
          <a:solidFill>
            <a:srgbClr val="0D0D0D"/>
          </a:solidFill>
          <a:latin typeface="Arial"/>
          <a:ea typeface="+mn-ea"/>
          <a:cs typeface="ＭＳ Ｐゴシック" pitchFamily="-72" charset="-128"/>
        </a:defRPr>
      </a:lvl3pPr>
      <a:lvl4pPr marL="914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193C5E"/>
        </a:buClr>
        <a:buFont typeface="Lucida Grande" pitchFamily="-72" charset="0"/>
        <a:buChar char="−"/>
        <a:defRPr sz="1200">
          <a:solidFill>
            <a:srgbClr val="0D0D0D"/>
          </a:solidFill>
          <a:latin typeface="Arial"/>
          <a:ea typeface="+mn-ea"/>
          <a:cs typeface="ＭＳ Ｐゴシック" pitchFamily="-72" charset="-128"/>
        </a:defRPr>
      </a:lvl4pPr>
      <a:lvl5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193C5E"/>
        </a:buClr>
        <a:buFont typeface="Lucida Grande" pitchFamily="-72" charset="0"/>
        <a:buChar char="-"/>
        <a:defRPr sz="1200">
          <a:solidFill>
            <a:srgbClr val="0D0D0D"/>
          </a:solidFill>
          <a:latin typeface="Arial"/>
          <a:ea typeface="+mn-ea"/>
          <a:cs typeface="ＭＳ Ｐゴシック" pitchFamily="-72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rgbClr val="353535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rgbClr val="353535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rgbClr val="353535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rgbClr val="35353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Parachute Development for Venus Missions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687" y="3857626"/>
            <a:ext cx="6807730" cy="23907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Christopher Kelley – Airborne Systems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Robert Sinclair – Airborne Systems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Dr. Anita Sengupta – Jet Propulsion Laboratory</a:t>
            </a:r>
          </a:p>
          <a:p>
            <a:pPr algn="ctr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IPPW-9 ~ Toulouse, France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Scale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Qualify components individually, then complete system end-to-end flight test</a:t>
            </a:r>
          </a:p>
          <a:p>
            <a:r>
              <a:rPr lang="en-US" dirty="0" smtClean="0"/>
              <a:t>Recent and current Mars missions all use Viking data from tests in early 1970’s</a:t>
            </a:r>
          </a:p>
          <a:p>
            <a:r>
              <a:rPr lang="en-US" dirty="0" smtClean="0"/>
              <a:t>Leverage data from Pioneer Venus and extensive parachute testing conducted in 1960’s and 1970’s</a:t>
            </a:r>
          </a:p>
          <a:p>
            <a:r>
              <a:rPr lang="en-US" dirty="0" smtClean="0"/>
              <a:t>Two options for end to end testing</a:t>
            </a:r>
          </a:p>
          <a:p>
            <a:pPr lvl="1"/>
            <a:r>
              <a:rPr lang="en-US" dirty="0" smtClean="0"/>
              <a:t>High altitude balloon drop</a:t>
            </a:r>
          </a:p>
          <a:p>
            <a:pPr lvl="2"/>
            <a:r>
              <a:rPr lang="en-US" dirty="0" smtClean="0"/>
              <a:t>Sacrifices angle of attack and flight path angle for less expensive testing</a:t>
            </a:r>
          </a:p>
          <a:p>
            <a:pPr lvl="1"/>
            <a:r>
              <a:rPr lang="en-US" dirty="0" smtClean="0"/>
              <a:t>Intermediate altitude balloon drop with rocket boost</a:t>
            </a:r>
          </a:p>
          <a:p>
            <a:pPr lvl="2"/>
            <a:r>
              <a:rPr lang="en-US" dirty="0" smtClean="0"/>
              <a:t>Achieves specific angle of attach and </a:t>
            </a:r>
            <a:r>
              <a:rPr lang="en-US" dirty="0" err="1" smtClean="0"/>
              <a:t>FPA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17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Scaled Testing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4" y="2171700"/>
            <a:ext cx="4462176" cy="334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875" y="1143000"/>
            <a:ext cx="8416925" cy="51276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Until recently, scaled testing of ribbon parachutes not practical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NASA has successfully tested a 10% scale model of Orion capsule drogue parachute (</a:t>
            </a:r>
            <a:r>
              <a:rPr lang="en-US" dirty="0" err="1" smtClean="0"/>
              <a:t>VPCR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Results compare </a:t>
            </a:r>
            <a:r>
              <a:rPr lang="en-US" dirty="0" err="1" smtClean="0"/>
              <a:t>favourably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drop test data from Orion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test campaign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Note that scaled testing can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augment full size testing, not</a:t>
            </a:r>
            <a:br>
              <a:rPr lang="en-US" dirty="0" smtClean="0"/>
            </a:br>
            <a:r>
              <a:rPr lang="en-US" dirty="0" smtClean="0"/>
              <a:t>replace 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3214" y="5546020"/>
            <a:ext cx="44621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10% Scale Conical Ribbon in Texas </a:t>
            </a:r>
            <a:r>
              <a:rPr lang="en-US" sz="1200" dirty="0" err="1" smtClean="0"/>
              <a:t>A&amp;M</a:t>
            </a:r>
            <a:r>
              <a:rPr lang="en-US" sz="1200" dirty="0" smtClean="0"/>
              <a:t> Low Speed Tunnel</a:t>
            </a:r>
          </a:p>
          <a:p>
            <a:pPr algn="ctr"/>
            <a:r>
              <a:rPr lang="en-US" sz="1000" dirty="0" smtClean="0"/>
              <a:t>(Photo courtesy of NASA)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7152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1391" y="4088130"/>
            <a:ext cx="3041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Questions?</a:t>
            </a:r>
            <a:endParaRPr lang="en-US" sz="4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8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Overview of parachute sizes and mass for given entry mass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Design drivers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Design cases</a:t>
            </a:r>
          </a:p>
          <a:p>
            <a:pPr>
              <a:spcAft>
                <a:spcPts val="1200"/>
              </a:spcAft>
            </a:pPr>
            <a:r>
              <a:rPr lang="en-US" dirty="0"/>
              <a:t>Materials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Planform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6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Highly Corrosive Atmosphere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Sulfuric Acid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Drives material selection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Similar Atmospheric Density at Deployment Altitude to Earth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At 50 km, 1 Bar, 75ºC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Simplifies testing</a:t>
            </a:r>
          </a:p>
          <a:p>
            <a:pPr>
              <a:spcAft>
                <a:spcPts val="600"/>
              </a:spcAft>
            </a:pPr>
            <a:r>
              <a:rPr lang="en-US" dirty="0"/>
              <a:t>Rate of Descent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Typically at a proscribed altitude, not at landing due to thick </a:t>
            </a:r>
            <a:r>
              <a:rPr lang="en-US" dirty="0" smtClean="0"/>
              <a:t>atmosphere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dirty="0" smtClean="0"/>
              <a:t>Deployment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Mortar deployed parachute to push parachute through base region of reverse flow behind vehicle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Probe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100 kg entry mass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Mortar deployment</a:t>
            </a:r>
            <a:br>
              <a:rPr lang="en-US" dirty="0" smtClean="0"/>
            </a:br>
            <a:r>
              <a:rPr lang="en-US" dirty="0" smtClean="0"/>
              <a:t>of main parachute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Heat shield separation</a:t>
            </a:r>
            <a:br>
              <a:rPr lang="en-US" dirty="0" smtClean="0"/>
            </a:br>
            <a:r>
              <a:rPr lang="en-US" dirty="0" smtClean="0"/>
              <a:t>after stabilization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Release probe at</a:t>
            </a:r>
            <a:br>
              <a:rPr lang="en-US" dirty="0" smtClean="0"/>
            </a:br>
            <a:r>
              <a:rPr lang="en-US" dirty="0" smtClean="0"/>
              <a:t>required point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1.8 m parachute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2.5 kg total mass, mortar and parachute </a:t>
            </a:r>
          </a:p>
        </p:txBody>
      </p:sp>
      <p:pic>
        <p:nvPicPr>
          <p:cNvPr id="4" name="Picture 3" descr="Small Probe EDL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600" y="1056005"/>
            <a:ext cx="5791200" cy="39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4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Probe </a:t>
            </a:r>
            <a:r>
              <a:rPr lang="en-US" dirty="0"/>
              <a:t>Sequence</a:t>
            </a:r>
          </a:p>
        </p:txBody>
      </p:sp>
      <p:pic>
        <p:nvPicPr>
          <p:cNvPr id="5" name="Picture 4" descr="Large Probe EDLS.jpg"/>
          <p:cNvPicPr/>
          <p:nvPr/>
        </p:nvPicPr>
        <p:blipFill>
          <a:blip r:embed="rId2"/>
          <a:srcRect t="8632" b="2105"/>
          <a:stretch>
            <a:fillRect/>
          </a:stretch>
        </p:blipFill>
        <p:spPr>
          <a:xfrm>
            <a:off x="3695700" y="981075"/>
            <a:ext cx="5372100" cy="37623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875" y="1143000"/>
            <a:ext cx="8416925" cy="51276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500 kg entry mass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Mortar deployment of</a:t>
            </a:r>
            <a:br>
              <a:rPr lang="en-US" dirty="0" smtClean="0"/>
            </a:br>
            <a:r>
              <a:rPr lang="en-US" dirty="0" smtClean="0"/>
              <a:t>pilot</a:t>
            </a:r>
            <a:r>
              <a:rPr lang="en-US" dirty="0"/>
              <a:t> </a:t>
            </a:r>
            <a:r>
              <a:rPr lang="en-US" dirty="0" smtClean="0"/>
              <a:t>parachute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Backshell</a:t>
            </a:r>
            <a:r>
              <a:rPr lang="en-US" dirty="0" smtClean="0"/>
              <a:t> released</a:t>
            </a:r>
            <a:br>
              <a:rPr lang="en-US" dirty="0" smtClean="0"/>
            </a:br>
            <a:r>
              <a:rPr lang="en-US" dirty="0" smtClean="0"/>
              <a:t>immediately following</a:t>
            </a:r>
            <a:br>
              <a:rPr lang="en-US" dirty="0" smtClean="0"/>
            </a:br>
            <a:r>
              <a:rPr lang="en-US" dirty="0" smtClean="0"/>
              <a:t>pilot mortar fire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Pilot separates </a:t>
            </a:r>
            <a:r>
              <a:rPr lang="en-US" dirty="0" err="1" smtClean="0"/>
              <a:t>backshell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extracts main parachute</a:t>
            </a:r>
          </a:p>
          <a:p>
            <a:pPr>
              <a:spcAft>
                <a:spcPts val="1200"/>
              </a:spcAft>
            </a:pPr>
            <a:r>
              <a:rPr lang="en-US" dirty="0"/>
              <a:t>Heat shield </a:t>
            </a:r>
            <a:r>
              <a:rPr lang="en-US" dirty="0" smtClean="0"/>
              <a:t>separation after </a:t>
            </a:r>
            <a:r>
              <a:rPr lang="en-US" dirty="0"/>
              <a:t>stabilization</a:t>
            </a:r>
          </a:p>
          <a:p>
            <a:pPr>
              <a:spcAft>
                <a:spcPts val="1200"/>
              </a:spcAft>
            </a:pPr>
            <a:r>
              <a:rPr lang="en-US" dirty="0"/>
              <a:t>Release probe </a:t>
            </a:r>
            <a:r>
              <a:rPr lang="en-US" dirty="0" smtClean="0"/>
              <a:t>at required </a:t>
            </a:r>
            <a:r>
              <a:rPr lang="en-US" dirty="0"/>
              <a:t>point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5.0 m parachute, 7 </a:t>
            </a:r>
            <a:r>
              <a:rPr lang="en-US" dirty="0"/>
              <a:t>kg </a:t>
            </a:r>
            <a:r>
              <a:rPr lang="en-US" dirty="0" smtClean="0"/>
              <a:t>total system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0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Lander Sequence</a:t>
            </a:r>
            <a:endParaRPr lang="en-US" dirty="0"/>
          </a:p>
        </p:txBody>
      </p:sp>
      <p:pic>
        <p:nvPicPr>
          <p:cNvPr id="6" name="Picture 5" descr="Lander EDLS 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5" y="1051243"/>
            <a:ext cx="5773420" cy="393985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9875" y="1143000"/>
            <a:ext cx="8416925" cy="51276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1,000 kg entry mass</a:t>
            </a:r>
          </a:p>
          <a:p>
            <a:pPr>
              <a:spcAft>
                <a:spcPts val="1200"/>
              </a:spcAft>
            </a:pPr>
            <a:r>
              <a:rPr lang="en-US" dirty="0"/>
              <a:t>Mortar deployment</a:t>
            </a:r>
            <a:br>
              <a:rPr lang="en-US" dirty="0"/>
            </a:br>
            <a:r>
              <a:rPr lang="en-US" dirty="0"/>
              <a:t>of main parachute</a:t>
            </a:r>
          </a:p>
          <a:p>
            <a:pPr>
              <a:spcAft>
                <a:spcPts val="1200"/>
              </a:spcAft>
            </a:pPr>
            <a:r>
              <a:rPr lang="en-US" dirty="0"/>
              <a:t>Heat shield separation</a:t>
            </a:r>
            <a:br>
              <a:rPr lang="en-US" dirty="0"/>
            </a:br>
            <a:r>
              <a:rPr lang="en-US" dirty="0"/>
              <a:t>after stabilization</a:t>
            </a:r>
          </a:p>
          <a:p>
            <a:pPr>
              <a:spcAft>
                <a:spcPts val="1200"/>
              </a:spcAft>
            </a:pPr>
            <a:r>
              <a:rPr lang="en-US" dirty="0"/>
              <a:t>Release </a:t>
            </a:r>
            <a:r>
              <a:rPr lang="en-US" dirty="0" smtClean="0"/>
              <a:t>lander 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required point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5.0 </a:t>
            </a:r>
            <a:r>
              <a:rPr lang="en-US" dirty="0"/>
              <a:t>m parachute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11 </a:t>
            </a:r>
            <a:r>
              <a:rPr lang="en-US" dirty="0"/>
              <a:t>kg total mass, </a:t>
            </a:r>
            <a:r>
              <a:rPr lang="en-US" dirty="0" smtClean="0"/>
              <a:t>mortar and parachute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Higher mass due primarily to larger mortar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3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Higher deployment Q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Typical Venus mission deploy M=0.80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Conical ribbons deploy reliably up to M=2.0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Larger parachute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Conical ribbons over 12 </a:t>
            </a:r>
            <a:r>
              <a:rPr lang="en-US" dirty="0" smtClean="0"/>
              <a:t>m</a:t>
            </a:r>
            <a:br>
              <a:rPr lang="en-US" dirty="0" smtClean="0"/>
            </a:br>
            <a:r>
              <a:rPr lang="en-US" dirty="0" smtClean="0"/>
              <a:t>have </a:t>
            </a:r>
            <a:r>
              <a:rPr lang="en-US" dirty="0" smtClean="0"/>
              <a:t>been flown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Allows ~2,000 kg entry mass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4" y="2532402"/>
            <a:ext cx="5022397" cy="376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19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Sulfuric acid clouds at parachute deployment altitudes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50 to 62 km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80% concentration at 80ºC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Pioneer Venus used Dacron</a:t>
            </a:r>
            <a:r>
              <a:rPr lang="en-US" baseline="30000" dirty="0" smtClean="0"/>
              <a:t>®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Current choice fabric is </a:t>
            </a:r>
            <a:r>
              <a:rPr lang="en-US" dirty="0" err="1" smtClean="0"/>
              <a:t>Vectran</a:t>
            </a:r>
            <a:r>
              <a:rPr lang="en-US" baseline="30000" dirty="0" smtClean="0"/>
              <a:t>®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High tenacity liquid crystal polymer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Very resistant to sulfuric acid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Has space heritage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Airbags for Pathfinder, Mars Exploration Rovers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Meets total mass loss and collected volatile condensable mass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3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Pioneer Venus used </a:t>
            </a:r>
            <a:r>
              <a:rPr lang="en-US" dirty="0" err="1" smtClean="0"/>
              <a:t>ribless</a:t>
            </a:r>
            <a:r>
              <a:rPr lang="en-US" dirty="0" smtClean="0"/>
              <a:t> guide surface drogue and conical ribbon main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Intended architecture was </a:t>
            </a:r>
            <a:r>
              <a:rPr lang="en-US" dirty="0" err="1" smtClean="0"/>
              <a:t>RGS</a:t>
            </a:r>
            <a:r>
              <a:rPr lang="en-US" dirty="0" smtClean="0"/>
              <a:t> for both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1.37 m </a:t>
            </a:r>
            <a:r>
              <a:rPr lang="en-US" dirty="0" err="1" smtClean="0"/>
              <a:t>RGS</a:t>
            </a:r>
            <a:r>
              <a:rPr lang="en-US" dirty="0" smtClean="0"/>
              <a:t> pilot performed well in testing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6.74 m </a:t>
            </a:r>
            <a:r>
              <a:rPr lang="en-US" dirty="0" err="1" smtClean="0"/>
              <a:t>RGS</a:t>
            </a:r>
            <a:r>
              <a:rPr lang="en-US" dirty="0" smtClean="0"/>
              <a:t> main demonstrated inflation and equilibrium problems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Substituted 4.5 m conical ribbon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Use heritage </a:t>
            </a:r>
            <a:r>
              <a:rPr lang="en-US" dirty="0" err="1" smtClean="0"/>
              <a:t>RGS</a:t>
            </a:r>
            <a:r>
              <a:rPr lang="en-US" dirty="0" smtClean="0"/>
              <a:t> pilot for small probe, or large probe pilot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Use heritage conical ribbon main for lander or large probe main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Investigate other options such as variable porosity conical ribbon if need to qualify a new parachute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585279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-52"/>
            <a:ea typeface="ＭＳ Ｐゴシック" pitchFamily="36" charset="-128"/>
            <a:cs typeface="ＭＳ Ｐゴシック" pitchFamily="3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-52"/>
            <a:ea typeface="ＭＳ Ｐゴシック" pitchFamily="36" charset="-128"/>
            <a:cs typeface="ＭＳ Ｐゴシック" pitchFamily="3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roduct_x0020_class xmlns="2db3e628-84e3-4cc9-a88e-3a1c2f8764df" xsi:nil="true"/>
    <Products xmlns="2db3e628-84e3-4cc9-a88e-3a1c2f8764df"/>
    <Date_x0020_of_x0020_issue xmlns="2db3e628-84e3-4cc9-a88e-3a1c2f8764df">2011-10-12T07:00:00+00:00</Date_x0020_of_x0020_issue>
    <Category xmlns="2db3e628-84e3-4cc9-a88e-3a1c2f8764df">Template</Category>
    <Extended_x0020_description xmlns="2db3e628-84e3-4cc9-a88e-3a1c2f8764df">Plesae use for all PPT until HDT airborne Template is available</Extended_x0020_descrip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70A7A7DE98E468D7B497C293F7713" ma:contentTypeVersion="7" ma:contentTypeDescription="Create a new document." ma:contentTypeScope="" ma:versionID="4b40db537c001eddf623f32318326c6f">
  <xsd:schema xmlns:xsd="http://www.w3.org/2001/XMLSchema" xmlns:p="http://schemas.microsoft.com/office/2006/metadata/properties" xmlns:ns2="2db3e628-84e3-4cc9-a88e-3a1c2f8764df" targetNamespace="http://schemas.microsoft.com/office/2006/metadata/properties" ma:root="true" ma:fieldsID="9ff1be56224f707f380f75d2f2a5d388" ns2:_="">
    <xsd:import namespace="2db3e628-84e3-4cc9-a88e-3a1c2f8764df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oducts" minOccurs="0"/>
                <xsd:element ref="ns2:Product_x0020_class" minOccurs="0"/>
                <xsd:element ref="ns2:Date_x0020_of_x0020_issue" minOccurs="0"/>
                <xsd:element ref="ns2:Extended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db3e628-84e3-4cc9-a88e-3a1c2f8764df" elementFormDefault="qualified">
    <xsd:import namespace="http://schemas.microsoft.com/office/2006/documentManagement/types"/>
    <xsd:element name="Category" ma:index="8" nillable="true" ma:displayName="Category" ma:default="Facility" ma:format="Dropdown" ma:internalName="Category">
      <xsd:simpleType>
        <xsd:restriction base="dms:Choice">
          <xsd:enumeration value="Facility"/>
          <xsd:enumeration value="Product"/>
          <xsd:enumeration value="Customer"/>
          <xsd:enumeration value="Template"/>
        </xsd:restriction>
      </xsd:simpleType>
    </xsd:element>
    <xsd:element name="Products" ma:index="9" nillable="true" ma:displayName="Products" ma:list="{3fc2f0c7-26ca-4acf-88a2-a6bd731d9527}" ma:internalName="Product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_x0020_class" ma:index="10" nillable="true" ma:displayName="Product class" ma:list="{a45a1160-13b3-4fee-a57b-2193624c236c}" ma:internalName="Product_x0020_class" ma:readOnly="false" ma:showField="Title">
      <xsd:simpleType>
        <xsd:restriction base="dms:Lookup"/>
      </xsd:simpleType>
    </xsd:element>
    <xsd:element name="Date_x0020_of_x0020_issue" ma:index="11" nillable="true" ma:displayName="Date of issue" ma:format="DateOnly" ma:internalName="Date_x0020_of_x0020_issue">
      <xsd:simpleType>
        <xsd:restriction base="dms:DateTime"/>
      </xsd:simpleType>
    </xsd:element>
    <xsd:element name="Extended_x0020_description" ma:index="12" nillable="true" ma:displayName="Extended description" ma:internalName="Extended_x0020_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2A22329-3A5D-4C08-AD08-52CEA8CAC1D3}">
  <ds:schemaRefs>
    <ds:schemaRef ds:uri="2db3e628-84e3-4cc9-a88e-3a1c2f8764df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C26B45-60A5-4F03-8BBE-0A06F8750C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0E3A8-9260-4E17-B06D-7B125EC1B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3e628-84e3-4cc9-a88e-3a1c2f8764d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361</TotalTime>
  <Words>422</Words>
  <Application>Microsoft Office PowerPoint</Application>
  <PresentationFormat>On-screen Show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 template</vt:lpstr>
      <vt:lpstr>Parachute Development for Venus Missions</vt:lpstr>
      <vt:lpstr>Introduction</vt:lpstr>
      <vt:lpstr>Design Drivers</vt:lpstr>
      <vt:lpstr>Small Probe Sequence</vt:lpstr>
      <vt:lpstr>Large Probe Sequence</vt:lpstr>
      <vt:lpstr>Lander Sequence</vt:lpstr>
      <vt:lpstr>Other Options</vt:lpstr>
      <vt:lpstr>Materials</vt:lpstr>
      <vt:lpstr>Planform</vt:lpstr>
      <vt:lpstr>Full Scale Testing</vt:lpstr>
      <vt:lpstr>Scaled Testing</vt:lpstr>
      <vt:lpstr>PowerPoint Presentation</vt:lpstr>
    </vt:vector>
  </TitlesOfParts>
  <Company>Airborne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Parachute Development for Venus Missions</dc:title>
  <dc:creator>Kelley, Christopher</dc:creator>
  <cp:lastModifiedBy>Kelley, Christopher</cp:lastModifiedBy>
  <cp:revision>20</cp:revision>
  <cp:lastPrinted>2011-02-23T15:24:25Z</cp:lastPrinted>
  <dcterms:created xsi:type="dcterms:W3CDTF">2012-06-07T18:29:49Z</dcterms:created>
  <dcterms:modified xsi:type="dcterms:W3CDTF">2012-06-14T22:42:33Z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0x01010036770A7A7DE98E468D7B497C293F7713</vt:lpwstr>
  </property>
</Properties>
</file>