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66" r:id="rId2"/>
    <p:sldId id="423" r:id="rId3"/>
    <p:sldId id="444" r:id="rId4"/>
    <p:sldId id="426" r:id="rId5"/>
    <p:sldId id="445" r:id="rId6"/>
    <p:sldId id="433" r:id="rId7"/>
    <p:sldId id="434" r:id="rId8"/>
    <p:sldId id="441" r:id="rId9"/>
    <p:sldId id="435" r:id="rId10"/>
    <p:sldId id="437" r:id="rId11"/>
    <p:sldId id="436" r:id="rId12"/>
    <p:sldId id="439" r:id="rId13"/>
    <p:sldId id="431" r:id="rId14"/>
    <p:sldId id="442" r:id="rId15"/>
    <p:sldId id="420" r:id="rId16"/>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FF"/>
    <a:srgbClr val="000099"/>
    <a:srgbClr val="660033"/>
    <a:srgbClr val="0033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2017" autoAdjust="0"/>
    <p:restoredTop sz="81698" autoAdjust="0"/>
  </p:normalViewPr>
  <p:slideViewPr>
    <p:cSldViewPr snapToObjects="1">
      <p:cViewPr varScale="1">
        <p:scale>
          <a:sx n="118" d="100"/>
          <a:sy n="118" d="100"/>
        </p:scale>
        <p:origin x="-1350" y="-96"/>
      </p:cViewPr>
      <p:guideLst>
        <p:guide orient="horz" pos="4269"/>
        <p:guide pos="2880"/>
      </p:guideLst>
    </p:cSldViewPr>
  </p:slideViewPr>
  <p:notesTextViewPr>
    <p:cViewPr>
      <p:scale>
        <a:sx n="100" d="100"/>
        <a:sy n="100" d="100"/>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1731"/>
          </a:xfrm>
          <a:prstGeom prst="rect">
            <a:avLst/>
          </a:prstGeom>
        </p:spPr>
        <p:txBody>
          <a:bodyPr vert="horz" lIns="99038" tIns="49519" rIns="99038" bIns="49519" rtlCol="0"/>
          <a:lstStyle>
            <a:lvl1pPr algn="l">
              <a:defRPr sz="1300"/>
            </a:lvl1pPr>
          </a:lstStyle>
          <a:p>
            <a:endParaRPr kumimoji="1" lang="ja-JP" altLang="en-US" dirty="0"/>
          </a:p>
        </p:txBody>
      </p:sp>
      <p:sp>
        <p:nvSpPr>
          <p:cNvPr id="3" name="日付プレースホルダー 2"/>
          <p:cNvSpPr>
            <a:spLocks noGrp="1"/>
          </p:cNvSpPr>
          <p:nvPr>
            <p:ph type="dt" idx="1"/>
          </p:nvPr>
        </p:nvSpPr>
        <p:spPr>
          <a:xfrm>
            <a:off x="4021294" y="0"/>
            <a:ext cx="3076363" cy="511731"/>
          </a:xfrm>
          <a:prstGeom prst="rect">
            <a:avLst/>
          </a:prstGeom>
        </p:spPr>
        <p:txBody>
          <a:bodyPr vert="horz" lIns="99038" tIns="49519" rIns="99038" bIns="49519" rtlCol="0"/>
          <a:lstStyle>
            <a:lvl1pPr algn="r">
              <a:defRPr sz="1300"/>
            </a:lvl1pPr>
          </a:lstStyle>
          <a:p>
            <a:fld id="{51432B59-A887-4532-A95D-890273D1DA7B}" type="datetimeFigureOut">
              <a:rPr kumimoji="1" lang="ja-JP" altLang="en-US" smtClean="0"/>
              <a:t>2012/6/20</a:t>
            </a:fld>
            <a:endParaRPr kumimoji="1" lang="ja-JP" altLang="en-US" dirty="0"/>
          </a:p>
        </p:txBody>
      </p:sp>
      <p:sp>
        <p:nvSpPr>
          <p:cNvPr id="4" name="スライド イメージ プレースホルダー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9038" tIns="49519" rIns="99038" bIns="49519" rtlCol="0" anchor="ctr"/>
          <a:lstStyle/>
          <a:p>
            <a:endParaRPr lang="ja-JP" altLang="en-US" dirty="0"/>
          </a:p>
        </p:txBody>
      </p:sp>
      <p:sp>
        <p:nvSpPr>
          <p:cNvPr id="5" name="ノート プレースホルダー 4"/>
          <p:cNvSpPr>
            <a:spLocks noGrp="1"/>
          </p:cNvSpPr>
          <p:nvPr>
            <p:ph type="body" sz="quarter" idx="3"/>
          </p:nvPr>
        </p:nvSpPr>
        <p:spPr>
          <a:xfrm>
            <a:off x="709930" y="4861441"/>
            <a:ext cx="5679440" cy="4605576"/>
          </a:xfrm>
          <a:prstGeom prst="rect">
            <a:avLst/>
          </a:prstGeom>
        </p:spPr>
        <p:txBody>
          <a:bodyPr vert="horz" lIns="99038" tIns="49519" rIns="99038" bIns="4951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105"/>
            <a:ext cx="3076363" cy="511731"/>
          </a:xfrm>
          <a:prstGeom prst="rect">
            <a:avLst/>
          </a:prstGeom>
        </p:spPr>
        <p:txBody>
          <a:bodyPr vert="horz" lIns="99038" tIns="49519" rIns="99038" bIns="49519" rtlCol="0" anchor="b"/>
          <a:lstStyle>
            <a:lvl1pPr algn="l">
              <a:defRPr sz="1300"/>
            </a:lvl1pPr>
          </a:lstStyle>
          <a:p>
            <a:endParaRPr kumimoji="1" lang="ja-JP" altLang="en-US" dirty="0"/>
          </a:p>
        </p:txBody>
      </p:sp>
      <p:sp>
        <p:nvSpPr>
          <p:cNvPr id="7" name="スライド番号プレースホルダー 6"/>
          <p:cNvSpPr>
            <a:spLocks noGrp="1"/>
          </p:cNvSpPr>
          <p:nvPr>
            <p:ph type="sldNum" sz="quarter" idx="5"/>
          </p:nvPr>
        </p:nvSpPr>
        <p:spPr>
          <a:xfrm>
            <a:off x="4021294" y="9721105"/>
            <a:ext cx="3076363" cy="511731"/>
          </a:xfrm>
          <a:prstGeom prst="rect">
            <a:avLst/>
          </a:prstGeom>
        </p:spPr>
        <p:txBody>
          <a:bodyPr vert="horz" lIns="99038" tIns="49519" rIns="99038" bIns="49519" rtlCol="0" anchor="b"/>
          <a:lstStyle>
            <a:lvl1pPr algn="r">
              <a:defRPr sz="1300"/>
            </a:lvl1pPr>
          </a:lstStyle>
          <a:p>
            <a:fld id="{7B14F6B4-B780-469C-A221-7F42AD0C0C03}" type="slidenum">
              <a:rPr kumimoji="1" lang="ja-JP" altLang="en-US" smtClean="0"/>
              <a:t>‹#›</a:t>
            </a:fld>
            <a:endParaRPr kumimoji="1" lang="ja-JP" altLang="en-US" dirty="0"/>
          </a:p>
        </p:txBody>
      </p:sp>
    </p:spTree>
    <p:extLst>
      <p:ext uri="{BB962C8B-B14F-4D97-AF65-F5344CB8AC3E}">
        <p14:creationId xmlns:p14="http://schemas.microsoft.com/office/powerpoint/2010/main" val="29530236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2400" b="0" i="0" kern="1200" dirty="0" smtClean="0">
                <a:solidFill>
                  <a:schemeClr val="tx1"/>
                </a:solidFill>
                <a:effectLst/>
                <a:latin typeface="+mn-lt"/>
                <a:ea typeface="+mn-ea"/>
                <a:cs typeface="+mn-cs"/>
              </a:rPr>
              <a:t>Mars Exploration with Landers and Orbiters Synergy (MELOS) is currently entertained in Japan Aerospace Exploration Agency (JAXA) in collaboration with a large number of planetary science groups over Japan. </a:t>
            </a:r>
          </a:p>
          <a:p>
            <a:r>
              <a:rPr kumimoji="1" lang="en-US" altLang="ja-JP" sz="2400" b="0" i="0" kern="1200" dirty="0" smtClean="0">
                <a:solidFill>
                  <a:schemeClr val="tx1"/>
                </a:solidFill>
                <a:effectLst/>
                <a:latin typeface="+mn-lt"/>
                <a:ea typeface="+mn-ea"/>
                <a:cs typeface="+mn-cs"/>
              </a:rPr>
              <a:t>As its name suggests, the MELOS mission is designed as a conglomerate mission, in which orbiters, landers, rovers, and/or airplanes are used for aeronomical, meteorological, and geoscientific researches as well as life search to reveal why Mars is now in red, that is, the fate of ancient water and carbon dioxide on the course of Martian history.</a:t>
            </a:r>
          </a:p>
          <a:p>
            <a:endParaRPr kumimoji="1" lang="ja-JP" altLang="ja-JP" sz="2400" b="0" i="0" kern="1200" dirty="0" smtClean="0">
              <a:solidFill>
                <a:schemeClr val="tx1"/>
              </a:solidFill>
              <a:effectLst/>
              <a:latin typeface="+mn-lt"/>
              <a:ea typeface="+mn-ea"/>
              <a:cs typeface="+mn-cs"/>
            </a:endParaRPr>
          </a:p>
          <a:p>
            <a:r>
              <a:rPr kumimoji="1" lang="en-US" altLang="ja-JP" sz="2400" b="0" i="0" kern="1200" dirty="0" smtClean="0">
                <a:solidFill>
                  <a:schemeClr val="tx1"/>
                </a:solidFill>
                <a:effectLst/>
                <a:latin typeface="+mn-lt"/>
                <a:ea typeface="+mn-ea"/>
                <a:cs typeface="+mn-cs"/>
              </a:rPr>
              <a:t>In the mission scenario, the landers and the orbiters are transported to Mars and initially inserted into an extended elliptic orbit altogether, then the landers are transferred into the atmospheric entry orbit by using the orbiter as the entry service module, after which the orbiters are maneuvered to their respective final orbit. Such a mission scenario has great potential for a variety of probe vehicles incorporated into the MELOS mission. In this article, as one of the candidate subsystems for the MELOS mission, a Mars Aeroflyby Sample Collection (MASC) system using the aeroassist orbit transfer (AOT) technologies is proposed.</a:t>
            </a:r>
            <a:endParaRPr kumimoji="1" lang="ja-JP" altLang="en-US" sz="2400" b="0" i="0" dirty="0"/>
          </a:p>
        </p:txBody>
      </p:sp>
      <p:sp>
        <p:nvSpPr>
          <p:cNvPr id="4" name="スライド番号プレースホルダー 3"/>
          <p:cNvSpPr>
            <a:spLocks noGrp="1"/>
          </p:cNvSpPr>
          <p:nvPr>
            <p:ph type="sldNum" sz="quarter" idx="10"/>
          </p:nvPr>
        </p:nvSpPr>
        <p:spPr/>
        <p:txBody>
          <a:bodyPr/>
          <a:lstStyle/>
          <a:p>
            <a:fld id="{7B14F6B4-B780-469C-A221-7F42AD0C0C03}" type="slidenum">
              <a:rPr kumimoji="1" lang="ja-JP" altLang="en-US" smtClean="0"/>
              <a:t>2</a:t>
            </a:fld>
            <a:endParaRPr kumimoji="1" lang="ja-JP" altLang="en-US" dirty="0"/>
          </a:p>
        </p:txBody>
      </p:sp>
    </p:spTree>
    <p:extLst>
      <p:ext uri="{BB962C8B-B14F-4D97-AF65-F5344CB8AC3E}">
        <p14:creationId xmlns:p14="http://schemas.microsoft.com/office/powerpoint/2010/main" val="1520114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Mars sample return missions commonly entertained may require a gigantic and complex system, consisting of an atmospheric entry vehicle, a lander to collect samples on the ground, a launcher to take them to a Martian orbit, and a return vehicle to transport them to the earth. Meanwhile, it is widely known that small particles of several micrometers in diameter, or dust particles, in which global and averaged geological information of the Martian surface is expected to inhere, are frequently blown up from the Martian surface and kept suspended in the atmosphere up to 40 km altitudes. If such dust particles as well as Martian atmospheric gases are collected during the aero-flyby and brought to the earth, valuable geological and aeronomical information on climatic vicissitude of Mars may be obtained at reasonable cost. Such a concept was first proposed by Leshin et al.</a:t>
            </a:r>
            <a:r>
              <a:rPr kumimoji="1" lang="en-US" altLang="ja-JP" sz="1200" kern="1200" baseline="30000" dirty="0" smtClean="0">
                <a:solidFill>
                  <a:schemeClr val="tx1"/>
                </a:solidFill>
                <a:effectLst/>
                <a:latin typeface="+mn-lt"/>
                <a:ea typeface="+mn-ea"/>
                <a:cs typeface="+mn-cs"/>
              </a:rPr>
              <a:t>10</a:t>
            </a:r>
            <a:r>
              <a:rPr kumimoji="1" lang="en-US" altLang="ja-JP" sz="1200" kern="1200" dirty="0" smtClean="0">
                <a:solidFill>
                  <a:schemeClr val="tx1"/>
                </a:solidFill>
                <a:effectLst/>
                <a:latin typeface="+mn-lt"/>
                <a:ea typeface="+mn-ea"/>
                <a:cs typeface="+mn-cs"/>
              </a:rPr>
              <a:t> as one of the candidates for the Mars Scout mission, namely the SCIM mission, based on sample return technologies of STARDUST and GENESIS.</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B14F6B4-B780-469C-A221-7F42AD0C0C03}" type="slidenum">
              <a:rPr kumimoji="1" lang="ja-JP" altLang="en-US" smtClean="0"/>
              <a:t>3</a:t>
            </a:fld>
            <a:endParaRPr kumimoji="1" lang="ja-JP" altLang="en-US" dirty="0"/>
          </a:p>
        </p:txBody>
      </p:sp>
    </p:spTree>
    <p:extLst>
      <p:ext uri="{BB962C8B-B14F-4D97-AF65-F5344CB8AC3E}">
        <p14:creationId xmlns:p14="http://schemas.microsoft.com/office/powerpoint/2010/main" val="2889457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B14F6B4-B780-469C-A221-7F42AD0C0C03}" type="slidenum">
              <a:rPr kumimoji="1" lang="ja-JP" altLang="en-US" smtClean="0"/>
              <a:t>5</a:t>
            </a:fld>
            <a:endParaRPr kumimoji="1" lang="ja-JP" altLang="en-US" dirty="0"/>
          </a:p>
        </p:txBody>
      </p:sp>
    </p:spTree>
    <p:extLst>
      <p:ext uri="{BB962C8B-B14F-4D97-AF65-F5344CB8AC3E}">
        <p14:creationId xmlns:p14="http://schemas.microsoft.com/office/powerpoint/2010/main" val="1991547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The damages of aerogel due to contact with high-temperature gases in the shock layer have been  quantitatively examined by arcjet heating tests.</a:t>
            </a:r>
          </a:p>
          <a:p>
            <a:r>
              <a:rPr kumimoji="1" lang="en-US" altLang="ja-JP" sz="1200" kern="1200" dirty="0" smtClean="0">
                <a:solidFill>
                  <a:schemeClr val="tx1"/>
                </a:solidFill>
                <a:effectLst/>
                <a:latin typeface="+mn-lt"/>
                <a:ea typeface="+mn-ea"/>
                <a:cs typeface="+mn-cs"/>
              </a:rPr>
              <a:t>Hydrophobized lump silica aerogel specimens having a 0.02, 0.03, and 0.04 g/cm</a:t>
            </a:r>
            <a:r>
              <a:rPr kumimoji="1" lang="en-US" altLang="ja-JP" sz="1200" kern="1200" baseline="30000" dirty="0" smtClean="0">
                <a:solidFill>
                  <a:schemeClr val="tx1"/>
                </a:solidFill>
                <a:effectLst/>
                <a:latin typeface="+mn-lt"/>
                <a:ea typeface="+mn-ea"/>
                <a:cs typeface="+mn-cs"/>
              </a:rPr>
              <a:t>3</a:t>
            </a:r>
            <a:r>
              <a:rPr kumimoji="1" lang="en-US" altLang="ja-JP" sz="1200" kern="1200" dirty="0" smtClean="0">
                <a:solidFill>
                  <a:schemeClr val="tx1"/>
                </a:solidFill>
                <a:effectLst/>
                <a:latin typeface="+mn-lt"/>
                <a:ea typeface="+mn-ea"/>
                <a:cs typeface="+mn-cs"/>
              </a:rPr>
              <a:t> density were tested in the arc-heated air flows in the first test campaign.</a:t>
            </a:r>
          </a:p>
          <a:p>
            <a:r>
              <a:rPr kumimoji="1" lang="en-US" altLang="ja-JP" sz="1200" kern="1200" dirty="0" smtClean="0">
                <a:solidFill>
                  <a:schemeClr val="tx1"/>
                </a:solidFill>
                <a:effectLst/>
                <a:latin typeface="+mn-lt"/>
                <a:ea typeface="+mn-ea"/>
                <a:cs typeface="+mn-cs"/>
              </a:rPr>
              <a:t>The cold-wall heat transfer rate was 0.4 MW/m</a:t>
            </a:r>
            <a:r>
              <a:rPr kumimoji="1" lang="en-US" altLang="ja-JP" sz="1200" kern="1200" baseline="30000" dirty="0" smtClean="0">
                <a:solidFill>
                  <a:schemeClr val="tx1"/>
                </a:solidFill>
                <a:effectLst/>
                <a:latin typeface="+mn-lt"/>
                <a:ea typeface="+mn-ea"/>
                <a:cs typeface="+mn-cs"/>
              </a:rPr>
              <a:t>2</a:t>
            </a:r>
            <a:r>
              <a:rPr kumimoji="1" lang="en-US" altLang="ja-JP" sz="1200" kern="1200" dirty="0" smtClean="0">
                <a:solidFill>
                  <a:schemeClr val="tx1"/>
                </a:solidFill>
                <a:effectLst/>
                <a:latin typeface="+mn-lt"/>
                <a:ea typeface="+mn-ea"/>
                <a:cs typeface="+mn-cs"/>
              </a:rPr>
              <a:t>, and the exposure time was varied from 1 to 3 seconds.</a:t>
            </a:r>
          </a:p>
          <a:p>
            <a:r>
              <a:rPr kumimoji="1" lang="en-US" altLang="ja-JP" sz="1200" kern="1200" dirty="0" smtClean="0">
                <a:solidFill>
                  <a:schemeClr val="tx1"/>
                </a:solidFill>
                <a:effectLst/>
                <a:latin typeface="+mn-lt"/>
                <a:ea typeface="+mn-ea"/>
                <a:cs typeface="+mn-cs"/>
              </a:rPr>
              <a:t>It was found that the aerogel surface was vitrified to the depth of several micrometers, which brought about crackle-glazed patterns on the surface.</a:t>
            </a:r>
          </a:p>
          <a:p>
            <a:r>
              <a:rPr kumimoji="1" lang="en-US" altLang="ja-JP" sz="1200" kern="1200" dirty="0" smtClean="0">
                <a:solidFill>
                  <a:schemeClr val="tx1"/>
                </a:solidFill>
                <a:effectLst/>
                <a:latin typeface="+mn-lt"/>
                <a:ea typeface="+mn-ea"/>
                <a:cs typeface="+mn-cs"/>
              </a:rPr>
              <a:t>In addition, charred materials formed by oxidation of the hydrophobizing agents were seen to be scattered on the surface.</a:t>
            </a: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In order to solve these problems, an aerogel cell, which has multiple capabilities of shoring up structural strength of the aerogel element and reducing the heat transfer rate on the surface, was developed and demonstrated with the aerogel without hydrophobic treatment in the second test campaign. It is seen that the damages of the aerogel are almost totally eliminated due to improvements introduced in the second test campaign.</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B14F6B4-B780-469C-A221-7F42AD0C0C03}" type="slidenum">
              <a:rPr kumimoji="1" lang="ja-JP" altLang="en-US" smtClean="0"/>
              <a:t>11</a:t>
            </a:fld>
            <a:endParaRPr kumimoji="1" lang="ja-JP" altLang="en-US" dirty="0"/>
          </a:p>
        </p:txBody>
      </p:sp>
    </p:spTree>
    <p:extLst>
      <p:ext uri="{BB962C8B-B14F-4D97-AF65-F5344CB8AC3E}">
        <p14:creationId xmlns:p14="http://schemas.microsoft.com/office/powerpoint/2010/main" val="599356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988840"/>
            <a:ext cx="7772400" cy="584775"/>
          </a:xfrm>
          <a:prstGeom prst="rect">
            <a:avLst/>
          </a:prstGeom>
        </p:spPr>
        <p:txBody>
          <a:bodyPr anchor="ctr" anchorCtr="0">
            <a:spAutoFit/>
          </a:bodyPr>
          <a:lstStyle>
            <a:lvl1pPr>
              <a:defRPr sz="3200">
                <a:solidFill>
                  <a:schemeClr val="tx1"/>
                </a:solidFill>
                <a:latin typeface="+mj-lt"/>
              </a:defRPr>
            </a:lvl1pPr>
          </a:lstStyle>
          <a:p>
            <a:r>
              <a:rPr kumimoji="1" lang="ja-JP" altLang="en-US" dirty="0" smtClean="0"/>
              <a:t>マスター タイトルの書式設定</a:t>
            </a:r>
            <a:endParaRPr kumimoji="1" lang="ja-JP" altLang="en-US" dirty="0"/>
          </a:p>
        </p:txBody>
      </p:sp>
      <p:sp>
        <p:nvSpPr>
          <p:cNvPr id="3" name="サブタイトル 2"/>
          <p:cNvSpPr>
            <a:spLocks noGrp="1"/>
          </p:cNvSpPr>
          <p:nvPr>
            <p:ph type="subTitle" idx="1"/>
          </p:nvPr>
        </p:nvSpPr>
        <p:spPr>
          <a:xfrm>
            <a:off x="1371600" y="4869160"/>
            <a:ext cx="6400800" cy="461665"/>
          </a:xfrm>
          <a:prstGeom prst="rect">
            <a:avLst/>
          </a:prstGeom>
        </p:spPr>
        <p:txBody>
          <a:bodyPr anchor="ctr" anchorCtr="0">
            <a:spAutoFit/>
          </a:bodyPr>
          <a:lstStyle>
            <a:lvl1pPr marL="0" indent="0" algn="ctr">
              <a:buNone/>
              <a:defRPr sz="24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マスター サブタイトルの書式設定</a:t>
            </a:r>
            <a:endParaRPr kumimoji="1" lang="ja-JP" altLang="en-US" dirty="0"/>
          </a:p>
        </p:txBody>
      </p:sp>
      <p:sp>
        <p:nvSpPr>
          <p:cNvPr id="10" name="テキスト プレースホルダー 2"/>
          <p:cNvSpPr>
            <a:spLocks noGrp="1"/>
          </p:cNvSpPr>
          <p:nvPr>
            <p:ph type="body" idx="10"/>
          </p:nvPr>
        </p:nvSpPr>
        <p:spPr>
          <a:xfrm>
            <a:off x="1962826" y="476672"/>
            <a:ext cx="5218348" cy="646331"/>
          </a:xfrm>
          <a:prstGeom prst="rect">
            <a:avLst/>
          </a:prstGeom>
        </p:spPr>
        <p:txBody>
          <a:bodyPr anchor="ctr" anchorCtr="0">
            <a:spAutoFit/>
          </a:bodyPr>
          <a:lstStyle>
            <a:lvl1pPr marL="0" indent="0" algn="ctr">
              <a:spcBef>
                <a:spcPts val="0"/>
              </a:spcBef>
              <a:buNone/>
              <a:defRPr sz="1800" i="1">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dirty="0" smtClean="0"/>
              <a:t>マスター テキストの書式設定</a:t>
            </a:r>
            <a:endParaRPr kumimoji="1" lang="en-US" altLang="ja-JP" dirty="0" smtClean="0"/>
          </a:p>
          <a:p>
            <a:pPr lvl="0"/>
            <a:r>
              <a:rPr kumimoji="1" lang="ja-JP" altLang="en-US" dirty="0" smtClean="0"/>
              <a:t>技 </a:t>
            </a:r>
            <a:r>
              <a:rPr kumimoji="1" lang="en-US" altLang="ja-JP" dirty="0" smtClean="0"/>
              <a:t>2011-</a:t>
            </a:r>
            <a:endParaRPr kumimoji="1" lang="ja-JP" altLang="en-US" dirty="0" smtClean="0"/>
          </a:p>
        </p:txBody>
      </p:sp>
      <p:sp>
        <p:nvSpPr>
          <p:cNvPr id="13" name="テキスト プレースホルダー 2"/>
          <p:cNvSpPr>
            <a:spLocks noGrp="1"/>
          </p:cNvSpPr>
          <p:nvPr>
            <p:ph type="body" idx="11"/>
          </p:nvPr>
        </p:nvSpPr>
        <p:spPr>
          <a:xfrm>
            <a:off x="2551906" y="3429000"/>
            <a:ext cx="4040188" cy="400110"/>
          </a:xfrm>
          <a:prstGeom prst="rect">
            <a:avLst/>
          </a:prstGeom>
        </p:spPr>
        <p:txBody>
          <a:bodyPr anchor="b">
            <a:spAutoFit/>
          </a:bodyPr>
          <a:lstStyle>
            <a:lvl1pPr marL="0" indent="0" algn="ctr">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smtClean="0"/>
              <a:t>マスター テキストの書式設定</a:t>
            </a:r>
          </a:p>
        </p:txBody>
      </p:sp>
    </p:spTree>
    <p:extLst>
      <p:ext uri="{BB962C8B-B14F-4D97-AF65-F5344CB8AC3E}">
        <p14:creationId xmlns:p14="http://schemas.microsoft.com/office/powerpoint/2010/main" val="3370898813"/>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hasCustomPrompt="1"/>
          </p:nvPr>
        </p:nvSpPr>
        <p:spPr>
          <a:xfrm>
            <a:off x="251520" y="980728"/>
            <a:ext cx="8640960" cy="1500411"/>
          </a:xfrm>
          <a:prstGeom prst="rect">
            <a:avLst/>
          </a:prstGeom>
        </p:spPr>
        <p:txBody>
          <a:bodyPr>
            <a:spAutoFit/>
          </a:bodyPr>
          <a:lstStyle>
            <a:lvl1pPr marL="269875" indent="-269875">
              <a:spcBef>
                <a:spcPts val="600"/>
              </a:spcBef>
              <a:spcAft>
                <a:spcPts val="300"/>
              </a:spcAft>
              <a:buFont typeface="Wingdings" pitchFamily="2" charset="2"/>
              <a:buChar char="n"/>
              <a:defRPr sz="2400">
                <a:solidFill>
                  <a:srgbClr val="000099"/>
                </a:solidFill>
                <a:latin typeface="+mn-lt"/>
              </a:defRPr>
            </a:lvl1pPr>
            <a:lvl2pPr marL="541338" indent="-271463">
              <a:spcBef>
                <a:spcPts val="0"/>
              </a:spcBef>
              <a:buSzPct val="100000"/>
              <a:buFont typeface="Wingdings" pitchFamily="2" charset="2"/>
              <a:buChar char="l"/>
              <a:defRPr sz="1800" baseline="0">
                <a:latin typeface="+mn-lt"/>
              </a:defRPr>
            </a:lvl2pPr>
            <a:lvl3pPr>
              <a:defRPr baseline="30000"/>
            </a:lvl3pPr>
            <a:lvl4pPr>
              <a:defRPr/>
            </a:lvl4pPr>
          </a:lstStyle>
          <a:p>
            <a:pPr lvl="0"/>
            <a:r>
              <a:rPr kumimoji="1" lang="en-US" altLang="ja-JP" dirty="0" smtClean="0"/>
              <a:t>Master text</a:t>
            </a:r>
            <a:endParaRPr kumimoji="1" lang="ja-JP" altLang="en-US" dirty="0" smtClean="0"/>
          </a:p>
          <a:p>
            <a:pPr lvl="1"/>
            <a:r>
              <a:rPr kumimoji="1" lang="en-US" altLang="ja-JP" dirty="0" smtClean="0"/>
              <a:t>Second level</a:t>
            </a:r>
          </a:p>
          <a:p>
            <a:pPr lvl="1"/>
            <a:r>
              <a:rPr kumimoji="1" lang="en-US" altLang="ja-JP" dirty="0" smtClean="0"/>
              <a:t>Second level</a:t>
            </a:r>
          </a:p>
          <a:p>
            <a:pPr lvl="0"/>
            <a:r>
              <a:rPr kumimoji="1" lang="en-US" altLang="ja-JP" dirty="0" smtClean="0"/>
              <a:t>Master text</a:t>
            </a:r>
            <a:endParaRPr kumimoji="1" lang="ja-JP" altLang="en-US" dirty="0" smtClean="0"/>
          </a:p>
        </p:txBody>
      </p:sp>
      <p:sp>
        <p:nvSpPr>
          <p:cNvPr id="9" name="タイトル 1"/>
          <p:cNvSpPr>
            <a:spLocks noGrp="1"/>
          </p:cNvSpPr>
          <p:nvPr>
            <p:ph type="title" hasCustomPrompt="1"/>
          </p:nvPr>
        </p:nvSpPr>
        <p:spPr>
          <a:xfrm>
            <a:off x="251520" y="379630"/>
            <a:ext cx="8640960" cy="503590"/>
          </a:xfrm>
          <a:prstGeom prst="rect">
            <a:avLst/>
          </a:prstGeom>
        </p:spPr>
        <p:txBody>
          <a:bodyPr wrap="square" tIns="36000" bIns="36000" anchor="t" anchorCtr="0">
            <a:spAutoFit/>
          </a:bodyPr>
          <a:lstStyle>
            <a:lvl1pPr algn="l">
              <a:defRPr sz="2800" baseline="0">
                <a:solidFill>
                  <a:srgbClr val="003300"/>
                </a:solidFill>
                <a:latin typeface="+mj-lt"/>
              </a:defRPr>
            </a:lvl1pPr>
          </a:lstStyle>
          <a:p>
            <a:r>
              <a:rPr kumimoji="1" lang="en-US" altLang="ja-JP" dirty="0" smtClean="0"/>
              <a:t>Master title</a:t>
            </a:r>
            <a:endParaRPr kumimoji="1" lang="ja-JP" altLang="en-US" dirty="0"/>
          </a:p>
        </p:txBody>
      </p:sp>
      <p:sp>
        <p:nvSpPr>
          <p:cNvPr id="12" name="正方形/長方形 11"/>
          <p:cNvSpPr/>
          <p:nvPr userDrawn="1"/>
        </p:nvSpPr>
        <p:spPr>
          <a:xfrm>
            <a:off x="251520" y="854712"/>
            <a:ext cx="8640960" cy="36000"/>
          </a:xfrm>
          <a:prstGeom prst="rect">
            <a:avLst/>
          </a:prstGeom>
          <a:gradFill flip="none" rotWithShape="1">
            <a:gsLst>
              <a:gs pos="0">
                <a:srgbClr val="003300">
                  <a:alpha val="50000"/>
                </a:srgbClr>
              </a:gs>
              <a:gs pos="100000">
                <a:srgbClr val="003300">
                  <a:lumMod val="10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スライド番号プレースホルダー 5"/>
          <p:cNvSpPr txBox="1">
            <a:spLocks/>
          </p:cNvSpPr>
          <p:nvPr userDrawn="1"/>
        </p:nvSpPr>
        <p:spPr>
          <a:xfrm>
            <a:off x="8233673" y="577713"/>
            <a:ext cx="658807" cy="276999"/>
          </a:xfrm>
          <a:prstGeom prst="rect">
            <a:avLst/>
          </a:prstGeom>
        </p:spPr>
        <p:txBody>
          <a:bodyPr vert="horz" wrap="square" lIns="91440" tIns="45720" rIns="91440" bIns="45720" rtlCol="0" anchor="ctr">
            <a:spAutoFit/>
          </a:bodyP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mtClean="0"/>
              <a:pPr/>
              <a:t>‹#›</a:t>
            </a:fld>
            <a:endParaRPr lang="ja-JP" altLang="en-US" dirty="0"/>
          </a:p>
        </p:txBody>
      </p:sp>
      <p:pic>
        <p:nvPicPr>
          <p:cNvPr id="11" name="Picture 6" descr="head_photo1"/>
          <p:cNvPicPr>
            <a:picLocks noChangeAspect="1" noChangeArrowheads="1"/>
          </p:cNvPicPr>
          <p:nvPr userDrawn="1"/>
        </p:nvPicPr>
        <p:blipFill>
          <a:blip r:embed="rId2" cstate="print"/>
          <a:stretch>
            <a:fillRect/>
          </a:stretch>
        </p:blipFill>
        <p:spPr bwMode="auto">
          <a:xfrm>
            <a:off x="8116799" y="0"/>
            <a:ext cx="1027201" cy="288000"/>
          </a:xfrm>
          <a:prstGeom prst="rect">
            <a:avLst/>
          </a:prstGeom>
          <a:noFill/>
          <a:ln w="9525">
            <a:noFill/>
            <a:miter lim="800000"/>
            <a:headEnd/>
            <a:tailEnd/>
          </a:ln>
        </p:spPr>
      </p:pic>
      <p:sp>
        <p:nvSpPr>
          <p:cNvPr id="2" name="テキスト ボックス 1"/>
          <p:cNvSpPr txBox="1">
            <a:spLocks/>
          </p:cNvSpPr>
          <p:nvPr userDrawn="1"/>
        </p:nvSpPr>
        <p:spPr>
          <a:xfrm>
            <a:off x="-1201" y="0"/>
            <a:ext cx="8118000" cy="288000"/>
          </a:xfrm>
          <a:prstGeom prst="rect">
            <a:avLst/>
          </a:prstGeom>
          <a:gradFill>
            <a:gsLst>
              <a:gs pos="0">
                <a:schemeClr val="tx1">
                  <a:lumMod val="75000"/>
                  <a:lumOff val="25000"/>
                </a:schemeClr>
              </a:gs>
              <a:gs pos="60000">
                <a:schemeClr val="tx1">
                  <a:lumMod val="75000"/>
                  <a:lumOff val="25000"/>
                </a:schemeClr>
              </a:gs>
              <a:gs pos="100000">
                <a:schemeClr val="bg1"/>
              </a:gs>
            </a:gsLst>
            <a:lin ang="0" scaled="1"/>
          </a:gradFill>
        </p:spPr>
        <p:txBody>
          <a:bodyPr wrap="square" lIns="180000" rIns="180000" rtlCol="0" anchor="ctr" anchorCtr="0">
            <a:spAutoFit/>
          </a:bodyPr>
          <a:lstStyle/>
          <a:p>
            <a:r>
              <a:rPr lang="en-US" altLang="ja-JP" sz="1200" i="1" dirty="0" smtClean="0">
                <a:solidFill>
                  <a:schemeClr val="bg1"/>
                </a:solidFill>
                <a:latin typeface="+mn-lt"/>
              </a:rPr>
              <a:t>9</a:t>
            </a:r>
            <a:r>
              <a:rPr lang="en-US" altLang="ja-JP" sz="1200" i="1" baseline="30000" dirty="0" smtClean="0">
                <a:solidFill>
                  <a:schemeClr val="bg1"/>
                </a:solidFill>
                <a:latin typeface="+mn-lt"/>
              </a:rPr>
              <a:t>th</a:t>
            </a:r>
            <a:r>
              <a:rPr lang="en-US" altLang="ja-JP" sz="1200" i="1" dirty="0" smtClean="0">
                <a:solidFill>
                  <a:schemeClr val="bg1"/>
                </a:solidFill>
                <a:latin typeface="+mn-lt"/>
              </a:rPr>
              <a:t> International Planetary Probe Workshop, Toulouse, France, June 2012</a:t>
            </a:r>
            <a:endParaRPr lang="ja-JP" altLang="en-US" sz="1200" i="1" dirty="0" smtClean="0">
              <a:solidFill>
                <a:schemeClr val="bg1"/>
              </a:solidFill>
              <a:latin typeface="+mn-lt"/>
            </a:endParaRPr>
          </a:p>
        </p:txBody>
      </p:sp>
    </p:spTree>
    <p:extLst>
      <p:ext uri="{BB962C8B-B14F-4D97-AF65-F5344CB8AC3E}">
        <p14:creationId xmlns:p14="http://schemas.microsoft.com/office/powerpoint/2010/main" val="3792921222"/>
      </p:ext>
    </p:extLst>
  </p:cSld>
  <p:clrMapOvr>
    <a:masterClrMapping/>
  </p:clrMapOvr>
  <p:transition spd="slow">
    <p:pul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0172171"/>
      </p:ext>
    </p:extLst>
  </p:cSld>
  <p:clrMap bg1="lt1" tx1="dk1" bg2="lt2" tx2="dk2" accent1="accent1" accent2="accent2" accent3="accent3" accent4="accent4" accent5="accent5" accent6="accent6" hlink="hlink" folHlink="folHlink"/>
  <p:sldLayoutIdLst>
    <p:sldLayoutId id="2147483665" r:id="rId1"/>
    <p:sldLayoutId id="2147483666" r:id="rId2"/>
  </p:sldLayoutIdLst>
  <p:transition spd="slow">
    <p:pull/>
  </p:transition>
  <p:timing>
    <p:tnLst>
      <p:par>
        <p:cTn id="1" dur="indefinite" restart="never" nodeType="tmRoot"/>
      </p:par>
    </p:tnLst>
  </p:timing>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0.png"/><Relationship Id="rId5" Type="http://schemas.openxmlformats.org/officeDocument/2006/relationships/image" Target="../media/image28.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gif"/><Relationship Id="rId5" Type="http://schemas.openxmlformats.org/officeDocument/2006/relationships/image" Target="../media/image42.jpeg"/><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1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image" Target="../media/image50.png"/><Relationship Id="rId4" Type="http://schemas.openxmlformats.org/officeDocument/2006/relationships/image" Target="../media/image4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ctrTitle"/>
          </p:nvPr>
        </p:nvSpPr>
        <p:spPr>
          <a:xfrm>
            <a:off x="678581" y="2132856"/>
            <a:ext cx="7772400" cy="954107"/>
          </a:xfrm>
        </p:spPr>
        <p:txBody>
          <a:bodyPr/>
          <a:lstStyle/>
          <a:p>
            <a:r>
              <a:rPr lang="en-US" altLang="ja-JP" sz="2800" dirty="0"/>
              <a:t>Technology Development toward Mars Aeroflyby</a:t>
            </a:r>
            <a:br>
              <a:rPr lang="en-US" altLang="ja-JP" sz="2800" dirty="0"/>
            </a:br>
            <a:r>
              <a:rPr lang="en-US" altLang="ja-JP" sz="2800" dirty="0"/>
              <a:t>Sample </a:t>
            </a:r>
            <a:r>
              <a:rPr lang="en-US" altLang="ja-JP" sz="2800" dirty="0" smtClean="0"/>
              <a:t>Collection</a:t>
            </a:r>
            <a:endParaRPr kumimoji="1" lang="ja-JP" altLang="en-US" sz="2800" dirty="0"/>
          </a:p>
        </p:txBody>
      </p:sp>
      <p:sp>
        <p:nvSpPr>
          <p:cNvPr id="10" name="サブタイトル 9"/>
          <p:cNvSpPr>
            <a:spLocks noGrp="1"/>
          </p:cNvSpPr>
          <p:nvPr>
            <p:ph type="subTitle" idx="1"/>
          </p:nvPr>
        </p:nvSpPr>
        <p:spPr>
          <a:xfrm>
            <a:off x="398915" y="3717032"/>
            <a:ext cx="8316924" cy="2609945"/>
          </a:xfrm>
        </p:spPr>
        <p:txBody>
          <a:bodyPr/>
          <a:lstStyle/>
          <a:p>
            <a:r>
              <a:rPr lang="en-US" altLang="ja-JP" dirty="0" smtClean="0">
                <a:latin typeface="+mn-lt"/>
              </a:rPr>
              <a:t>K. Fujita*, </a:t>
            </a:r>
          </a:p>
          <a:p>
            <a:pPr lvl="0">
              <a:spcAft>
                <a:spcPts val="1200"/>
              </a:spcAft>
            </a:pPr>
            <a:r>
              <a:rPr lang="en-US" altLang="ja-JP" dirty="0" smtClean="0">
                <a:latin typeface="+mn-lt"/>
              </a:rPr>
              <a:t>T. Ozawa*, K. Okudaira†, T. Mikouchi‡, T. Suzuki*, H. Takayanagi*, Y. Tsuda*, N. Ogawa*, S. Tachibana‡, and T. Satoh*</a:t>
            </a:r>
            <a:endParaRPr lang="en-US" altLang="ja-JP" dirty="0" smtClean="0">
              <a:solidFill>
                <a:prstClr val="black"/>
              </a:solidFill>
            </a:endParaRPr>
          </a:p>
          <a:p>
            <a:pPr lvl="0"/>
            <a:r>
              <a:rPr lang="en-US" altLang="ja-JP" dirty="0" smtClean="0">
                <a:solidFill>
                  <a:prstClr val="black"/>
                </a:solidFill>
              </a:rPr>
              <a:t>* </a:t>
            </a:r>
            <a:r>
              <a:rPr lang="en-US" altLang="ja-JP" i="1" dirty="0" smtClean="0">
                <a:solidFill>
                  <a:prstClr val="black"/>
                </a:solidFill>
              </a:rPr>
              <a:t>Japan </a:t>
            </a:r>
            <a:r>
              <a:rPr lang="en-US" altLang="ja-JP" i="1" dirty="0">
                <a:solidFill>
                  <a:prstClr val="black"/>
                </a:solidFill>
              </a:rPr>
              <a:t>Aerospace Exploration </a:t>
            </a:r>
            <a:r>
              <a:rPr lang="en-US" altLang="ja-JP" i="1" dirty="0" smtClean="0">
                <a:solidFill>
                  <a:prstClr val="black"/>
                </a:solidFill>
              </a:rPr>
              <a:t>Agency</a:t>
            </a:r>
            <a:br>
              <a:rPr lang="en-US" altLang="ja-JP" i="1" dirty="0" smtClean="0">
                <a:solidFill>
                  <a:prstClr val="black"/>
                </a:solidFill>
              </a:rPr>
            </a:br>
            <a:r>
              <a:rPr lang="en-US" altLang="ja-JP" dirty="0" smtClean="0"/>
              <a:t>† </a:t>
            </a:r>
            <a:r>
              <a:rPr lang="en-US" altLang="ja-JP" i="1" dirty="0" smtClean="0"/>
              <a:t>University of Aizu</a:t>
            </a:r>
            <a:r>
              <a:rPr lang="en-US" altLang="ja-JP" dirty="0" smtClean="0"/>
              <a:t/>
            </a:r>
            <a:br>
              <a:rPr lang="en-US" altLang="ja-JP" dirty="0" smtClean="0"/>
            </a:br>
            <a:r>
              <a:rPr lang="en-US" altLang="ja-JP" dirty="0" smtClean="0"/>
              <a:t>‡ </a:t>
            </a:r>
            <a:r>
              <a:rPr lang="en-US" altLang="ja-JP" i="1" dirty="0" smtClean="0"/>
              <a:t>University of Tokyo</a:t>
            </a:r>
            <a:endParaRPr lang="en-US" altLang="ja-JP" i="1" dirty="0">
              <a:latin typeface="+mn-lt"/>
            </a:endParaRPr>
          </a:p>
        </p:txBody>
      </p:sp>
      <p:sp>
        <p:nvSpPr>
          <p:cNvPr id="11" name="テキスト プレースホルダー 10"/>
          <p:cNvSpPr>
            <a:spLocks noGrp="1"/>
          </p:cNvSpPr>
          <p:nvPr>
            <p:ph type="body" idx="10"/>
          </p:nvPr>
        </p:nvSpPr>
        <p:spPr>
          <a:xfrm>
            <a:off x="1262822" y="224644"/>
            <a:ext cx="6641622" cy="923330"/>
          </a:xfrm>
        </p:spPr>
        <p:txBody>
          <a:bodyPr/>
          <a:lstStyle/>
          <a:p>
            <a:r>
              <a:rPr lang="en-US" altLang="ja-JP" dirty="0" smtClean="0"/>
              <a:t>9</a:t>
            </a:r>
            <a:r>
              <a:rPr lang="en-US" altLang="ja-JP" baseline="30000" dirty="0" smtClean="0"/>
              <a:t>th</a:t>
            </a:r>
            <a:r>
              <a:rPr lang="en-US" altLang="ja-JP" dirty="0" smtClean="0"/>
              <a:t> International Planetary Probe Workshop</a:t>
            </a:r>
          </a:p>
          <a:p>
            <a:r>
              <a:rPr lang="en-US" altLang="ja-JP" dirty="0" smtClean="0"/>
              <a:t>Toulouse, France</a:t>
            </a:r>
          </a:p>
          <a:p>
            <a:r>
              <a:rPr lang="pl-PL" altLang="ja-JP" dirty="0" smtClean="0"/>
              <a:t>June </a:t>
            </a:r>
            <a:r>
              <a:rPr lang="pl-PL" altLang="ja-JP" dirty="0"/>
              <a:t>2012 </a:t>
            </a:r>
            <a:endParaRPr lang="ja-JP" altLang="en-US" dirty="0"/>
          </a:p>
        </p:txBody>
      </p:sp>
      <p:sp>
        <p:nvSpPr>
          <p:cNvPr id="5" name="テキスト プレースホルダー 4"/>
          <p:cNvSpPr>
            <a:spLocks noGrp="1"/>
          </p:cNvSpPr>
          <p:nvPr>
            <p:ph type="body" idx="11"/>
          </p:nvPr>
        </p:nvSpPr>
        <p:spPr>
          <a:xfrm>
            <a:off x="2551906" y="1592796"/>
            <a:ext cx="4040188" cy="400110"/>
          </a:xfrm>
        </p:spPr>
        <p:txBody>
          <a:bodyPr/>
          <a:lstStyle/>
          <a:p>
            <a:r>
              <a:rPr lang="en-US" altLang="ja-JP" dirty="0" smtClean="0"/>
              <a:t> </a:t>
            </a:r>
            <a:endParaRPr lang="ja-JP" altLang="en-US" dirty="0"/>
          </a:p>
        </p:txBody>
      </p:sp>
    </p:spTree>
    <p:extLst>
      <p:ext uri="{BB962C8B-B14F-4D97-AF65-F5344CB8AC3E}">
        <p14:creationId xmlns:p14="http://schemas.microsoft.com/office/powerpoint/2010/main" val="686123508"/>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80000">
            <a:off x="4505733" y="2319252"/>
            <a:ext cx="2460006" cy="2993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コンテンツ プレースホルダー 1"/>
          <p:cNvSpPr>
            <a:spLocks noGrp="1"/>
          </p:cNvSpPr>
          <p:nvPr>
            <p:ph idx="1"/>
          </p:nvPr>
        </p:nvSpPr>
        <p:spPr/>
        <p:txBody>
          <a:bodyPr/>
          <a:lstStyle/>
          <a:p>
            <a:r>
              <a:rPr lang="en-US" altLang="ja-JP" dirty="0" smtClean="0"/>
              <a:t>Trajectory &amp; heat transfer analysis of sample dust particles</a:t>
            </a:r>
            <a:endParaRPr kumimoji="1" lang="en-US" altLang="ja-JP" dirty="0" smtClean="0"/>
          </a:p>
          <a:p>
            <a:pPr lvl="1"/>
            <a:r>
              <a:rPr lang="en-US" altLang="ja-JP" dirty="0" smtClean="0"/>
              <a:t>Particles </a:t>
            </a:r>
            <a:r>
              <a:rPr lang="en-US" altLang="ja-JP" dirty="0"/>
              <a:t>rush almost straightly across </a:t>
            </a:r>
            <a:r>
              <a:rPr lang="en-US" altLang="ja-JP" dirty="0" smtClean="0"/>
              <a:t>the shock </a:t>
            </a:r>
            <a:r>
              <a:rPr lang="en-US" altLang="ja-JP" dirty="0"/>
              <a:t>layer and reach </a:t>
            </a:r>
            <a:r>
              <a:rPr lang="en-US" altLang="ja-JP" dirty="0" smtClean="0"/>
              <a:t>the aeroshell surface.</a:t>
            </a:r>
          </a:p>
          <a:p>
            <a:pPr lvl="1"/>
            <a:r>
              <a:rPr lang="en-US" altLang="ja-JP" dirty="0" smtClean="0"/>
              <a:t>Particle temperature remains below </a:t>
            </a:r>
            <a:r>
              <a:rPr lang="en-US" altLang="ja-JP" dirty="0"/>
              <a:t>the critical </a:t>
            </a:r>
            <a:r>
              <a:rPr lang="en-US" altLang="ja-JP" dirty="0" smtClean="0"/>
              <a:t>temperature since flight time &lt; 5 μs.</a:t>
            </a:r>
          </a:p>
          <a:p>
            <a:pPr lvl="1"/>
            <a:r>
              <a:rPr lang="en-US" altLang="ja-JP" dirty="0" smtClean="0"/>
              <a:t>Temperature </a:t>
            </a:r>
            <a:r>
              <a:rPr lang="en-US" altLang="ja-JP" dirty="0"/>
              <a:t>raise </a:t>
            </a:r>
            <a:r>
              <a:rPr lang="en-US" altLang="ja-JP" dirty="0" smtClean="0"/>
              <a:t>can </a:t>
            </a:r>
            <a:r>
              <a:rPr lang="en-US" altLang="ja-JP" dirty="0"/>
              <a:t>be reduced by optimizing </a:t>
            </a:r>
            <a:r>
              <a:rPr lang="en-US" altLang="ja-JP" dirty="0" smtClean="0"/>
              <a:t>position </a:t>
            </a:r>
            <a:r>
              <a:rPr lang="en-US" altLang="ja-JP" dirty="0"/>
              <a:t>of the sample collector in relation to the flow around the forebody </a:t>
            </a:r>
            <a:r>
              <a:rPr lang="en-US" altLang="ja-JP" dirty="0" smtClean="0"/>
              <a:t>aeroshell.</a:t>
            </a:r>
            <a:endParaRPr kumimoji="1" lang="ja-JP" altLang="en-US" dirty="0"/>
          </a:p>
        </p:txBody>
      </p:sp>
      <p:sp>
        <p:nvSpPr>
          <p:cNvPr id="3" name="タイトル 2"/>
          <p:cNvSpPr>
            <a:spLocks noGrp="1"/>
          </p:cNvSpPr>
          <p:nvPr>
            <p:ph type="title"/>
          </p:nvPr>
        </p:nvSpPr>
        <p:spPr/>
        <p:txBody>
          <a:bodyPr/>
          <a:lstStyle/>
          <a:p>
            <a:r>
              <a:rPr lang="en-US" altLang="ja-JP" dirty="0" smtClean="0"/>
              <a:t>Assessment of Sample </a:t>
            </a:r>
            <a:r>
              <a:rPr lang="en-US" altLang="ja-JP" dirty="0"/>
              <a:t>D</a:t>
            </a:r>
            <a:r>
              <a:rPr lang="en-US" altLang="ja-JP" dirty="0" smtClean="0"/>
              <a:t>amages </a:t>
            </a:r>
            <a:endParaRPr kumimoji="1" lang="ja-JP" alt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2644360713"/>
              </p:ext>
            </p:extLst>
          </p:nvPr>
        </p:nvGraphicFramePr>
        <p:xfrm>
          <a:off x="539552" y="2660869"/>
          <a:ext cx="3095796" cy="2705756"/>
        </p:xfrm>
        <a:graphic>
          <a:graphicData uri="http://schemas.openxmlformats.org/presentationml/2006/ole">
            <mc:AlternateContent xmlns:mc="http://schemas.openxmlformats.org/markup-compatibility/2006">
              <mc:Choice xmlns:v="urn:schemas-microsoft-com:vml" Requires="v">
                <p:oleObj spid="_x0000_s17451" name="Acrobat Document" r:id="rId4" imgW="6857865" imgH="5143500" progId="AcroExch.Document.7">
                  <p:embed/>
                </p:oleObj>
              </mc:Choice>
              <mc:Fallback>
                <p:oleObj name="Acrobat Document" r:id="rId4" imgW="6857865" imgH="51435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9973" t="3499" r="8398" b="1399"/>
                      <a:stretch>
                        <a:fillRect/>
                      </a:stretch>
                    </p:blipFill>
                    <p:spPr bwMode="auto">
                      <a:xfrm>
                        <a:off x="539552" y="2660869"/>
                        <a:ext cx="3095796" cy="2705756"/>
                      </a:xfrm>
                      <a:prstGeom prst="rect">
                        <a:avLst/>
                      </a:prstGeom>
                      <a:noFill/>
                      <a:ln>
                        <a:noFill/>
                      </a:ln>
                      <a:effectLst/>
                      <a:extLst/>
                    </p:spPr>
                  </p:pic>
                </p:oleObj>
              </mc:Fallback>
            </mc:AlternateContent>
          </a:graphicData>
        </a:graphic>
      </p:graphicFrame>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00" y="4248107"/>
            <a:ext cx="2572653" cy="2457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6588224" y="3392996"/>
            <a:ext cx="2291140" cy="584775"/>
          </a:xfrm>
          <a:prstGeom prst="rect">
            <a:avLst/>
          </a:prstGeom>
          <a:noFill/>
        </p:spPr>
        <p:txBody>
          <a:bodyPr wrap="none" rtlCol="0">
            <a:spAutoFit/>
          </a:bodyPr>
          <a:lstStyle/>
          <a:p>
            <a:pPr algn="dist"/>
            <a:r>
              <a:rPr kumimoji="1" lang="en-US" altLang="ja-JP" sz="1600" dirty="0" smtClean="0">
                <a:solidFill>
                  <a:schemeClr val="accent2">
                    <a:lumMod val="50000"/>
                  </a:schemeClr>
                </a:solidFill>
              </a:rPr>
              <a:t>Optimization of collector</a:t>
            </a:r>
            <a:br>
              <a:rPr kumimoji="1" lang="en-US" altLang="ja-JP" sz="1600" dirty="0" smtClean="0">
                <a:solidFill>
                  <a:schemeClr val="accent2">
                    <a:lumMod val="50000"/>
                  </a:schemeClr>
                </a:solidFill>
              </a:rPr>
            </a:br>
            <a:r>
              <a:rPr kumimoji="1" lang="en-US" altLang="ja-JP" sz="1600" dirty="0" smtClean="0">
                <a:solidFill>
                  <a:srgbClr val="660033"/>
                </a:solidFill>
              </a:rPr>
              <a:t>location</a:t>
            </a:r>
            <a:r>
              <a:rPr kumimoji="1" lang="en-US" altLang="ja-JP" sz="1600" dirty="0" smtClean="0">
                <a:solidFill>
                  <a:schemeClr val="accent2">
                    <a:lumMod val="50000"/>
                  </a:schemeClr>
                </a:solidFill>
              </a:rPr>
              <a:t> by means of CFD</a:t>
            </a:r>
            <a:endParaRPr kumimoji="1" lang="ja-JP" altLang="en-US" sz="1600" dirty="0">
              <a:solidFill>
                <a:schemeClr val="accent2">
                  <a:lumMod val="50000"/>
                </a:schemeClr>
              </a:solidFill>
            </a:endParaRPr>
          </a:p>
        </p:txBody>
      </p:sp>
      <p:sp>
        <p:nvSpPr>
          <p:cNvPr id="11" name="テキスト ボックス 10"/>
          <p:cNvSpPr txBox="1"/>
          <p:nvPr/>
        </p:nvSpPr>
        <p:spPr>
          <a:xfrm>
            <a:off x="935596" y="2852936"/>
            <a:ext cx="2171813" cy="338554"/>
          </a:xfrm>
          <a:prstGeom prst="rect">
            <a:avLst/>
          </a:prstGeom>
          <a:noFill/>
        </p:spPr>
        <p:txBody>
          <a:bodyPr wrap="none" rtlCol="0">
            <a:spAutoFit/>
          </a:bodyPr>
          <a:lstStyle/>
          <a:p>
            <a:pPr algn="dist"/>
            <a:r>
              <a:rPr kumimoji="1" lang="en-US" altLang="ja-JP" sz="1600" dirty="0" smtClean="0">
                <a:solidFill>
                  <a:schemeClr val="accent2">
                    <a:lumMod val="50000"/>
                  </a:schemeClr>
                </a:solidFill>
              </a:rPr>
              <a:t>Trajectory &amp; HT analysis</a:t>
            </a:r>
            <a:endParaRPr kumimoji="1" lang="ja-JP" altLang="en-US" sz="1600" dirty="0">
              <a:solidFill>
                <a:schemeClr val="accent2">
                  <a:lumMod val="50000"/>
                </a:schemeClr>
              </a:solidFill>
            </a:endParaRPr>
          </a:p>
        </p:txBody>
      </p:sp>
      <p:grpSp>
        <p:nvGrpSpPr>
          <p:cNvPr id="55" name="グループ化 54"/>
          <p:cNvGrpSpPr/>
          <p:nvPr/>
        </p:nvGrpSpPr>
        <p:grpSpPr>
          <a:xfrm>
            <a:off x="1447600" y="3937000"/>
            <a:ext cx="3243994" cy="2768364"/>
            <a:chOff x="1620000" y="3937000"/>
            <a:chExt cx="3243994" cy="2768364"/>
          </a:xfrm>
        </p:grpSpPr>
        <p:pic>
          <p:nvPicPr>
            <p:cNvPr id="5" name="Picture 53" descr="TpvsTime-Mars_35km_Comp_alpha1"/>
            <p:cNvPicPr>
              <a:picLocks noChangeAspect="1" noChangeArrowheads="1"/>
            </p:cNvPicPr>
            <p:nvPr/>
          </p:nvPicPr>
          <p:blipFill rotWithShape="1">
            <a:blip r:embed="rId7">
              <a:extLst>
                <a:ext uri="{28A0092B-C50C-407E-A947-70E740481C1C}">
                  <a14:useLocalDpi xmlns:a14="http://schemas.microsoft.com/office/drawing/2010/main" val="0"/>
                </a:ext>
              </a:extLst>
            </a:blip>
            <a:srcRect l="977" r="11988"/>
            <a:stretch/>
          </p:blipFill>
          <p:spPr bwMode="auto">
            <a:xfrm>
              <a:off x="1620000" y="5324316"/>
              <a:ext cx="3240000" cy="137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直線コネクタ 13"/>
            <p:cNvCxnSpPr/>
            <p:nvPr/>
          </p:nvCxnSpPr>
          <p:spPr>
            <a:xfrm>
              <a:off x="1620000" y="6705364"/>
              <a:ext cx="3240000"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879812" y="5324316"/>
              <a:ext cx="1980188"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4863994" y="5324316"/>
              <a:ext cx="0" cy="1381048"/>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1620000" y="5324316"/>
              <a:ext cx="0" cy="1381048"/>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1620000" y="5324316"/>
              <a:ext cx="93577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フリーフォーム 52"/>
            <p:cNvSpPr/>
            <p:nvPr/>
          </p:nvSpPr>
          <p:spPr>
            <a:xfrm>
              <a:off x="2555776" y="3937000"/>
              <a:ext cx="324036" cy="1387316"/>
            </a:xfrm>
            <a:custGeom>
              <a:avLst/>
              <a:gdLst>
                <a:gd name="connsiteX0" fmla="*/ 387350 w 387350"/>
                <a:gd name="connsiteY0" fmla="*/ 1384300 h 1390650"/>
                <a:gd name="connsiteX1" fmla="*/ 25400 w 387350"/>
                <a:gd name="connsiteY1" fmla="*/ 0 h 1390650"/>
                <a:gd name="connsiteX2" fmla="*/ 0 w 387350"/>
                <a:gd name="connsiteY2" fmla="*/ 1390650 h 1390650"/>
              </a:gdLst>
              <a:ahLst/>
              <a:cxnLst>
                <a:cxn ang="0">
                  <a:pos x="connsiteX0" y="connsiteY0"/>
                </a:cxn>
                <a:cxn ang="0">
                  <a:pos x="connsiteX1" y="connsiteY1"/>
                </a:cxn>
                <a:cxn ang="0">
                  <a:pos x="connsiteX2" y="connsiteY2"/>
                </a:cxn>
              </a:cxnLst>
              <a:rect l="l" t="t" r="r" b="b"/>
              <a:pathLst>
                <a:path w="387350" h="1390650">
                  <a:moveTo>
                    <a:pt x="387350" y="1384300"/>
                  </a:moveTo>
                  <a:lnTo>
                    <a:pt x="25400" y="0"/>
                  </a:lnTo>
                  <a:lnTo>
                    <a:pt x="0" y="1390650"/>
                  </a:lnTo>
                </a:path>
              </a:pathLst>
            </a:custGeom>
            <a:solidFill>
              <a:schemeClr val="bg1">
                <a:alpha val="50000"/>
              </a:schemeClr>
            </a:solidFill>
            <a:ln w="1905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805812891"/>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lang="en-US" altLang="ja-JP" dirty="0" smtClean="0"/>
              <a:t>Arcjet heating test campaign</a:t>
            </a:r>
            <a:endParaRPr kumimoji="1" lang="en-US" altLang="ja-JP" dirty="0" smtClean="0"/>
          </a:p>
          <a:p>
            <a:pPr lvl="1" algn="just"/>
            <a:r>
              <a:rPr lang="en-US" altLang="ja-JP" dirty="0" smtClean="0"/>
              <a:t>1</a:t>
            </a:r>
            <a:r>
              <a:rPr lang="en-US" altLang="ja-JP" baseline="30000" dirty="0" smtClean="0"/>
              <a:t>st</a:t>
            </a:r>
            <a:r>
              <a:rPr lang="en-US" altLang="ja-JP" dirty="0" smtClean="0"/>
              <a:t> circular : </a:t>
            </a:r>
            <a:r>
              <a:rPr lang="en-US" altLang="ja-JP" dirty="0"/>
              <a:t>aerogel surface was vitrified to the depth of several </a:t>
            </a:r>
            <a:r>
              <a:rPr lang="en-US" altLang="ja-JP" dirty="0" smtClean="0"/>
              <a:t>μm &amp; </a:t>
            </a:r>
            <a:r>
              <a:rPr lang="en-US" altLang="ja-JP" dirty="0"/>
              <a:t>charred materials </a:t>
            </a:r>
            <a:r>
              <a:rPr lang="en-US" altLang="ja-JP" dirty="0" smtClean="0"/>
              <a:t>were formed on the surface by </a:t>
            </a:r>
            <a:r>
              <a:rPr lang="en-US" altLang="ja-JP" dirty="0"/>
              <a:t>oxidation of </a:t>
            </a:r>
            <a:r>
              <a:rPr lang="en-US" altLang="ja-JP" dirty="0" smtClean="0"/>
              <a:t> hydrophobizing  agents</a:t>
            </a:r>
          </a:p>
          <a:p>
            <a:pPr lvl="1" algn="just"/>
            <a:r>
              <a:rPr lang="en-US" altLang="ja-JP" dirty="0" smtClean="0"/>
              <a:t>2</a:t>
            </a:r>
            <a:r>
              <a:rPr lang="en-US" altLang="ja-JP" baseline="30000" dirty="0" smtClean="0"/>
              <a:t>nd</a:t>
            </a:r>
            <a:r>
              <a:rPr lang="en-US" altLang="ja-JP" dirty="0" smtClean="0"/>
              <a:t> circular : an aerogel cell to shore up structural strength as well as to reduce heat transfer rate was</a:t>
            </a:r>
            <a:r>
              <a:rPr lang="en-US" altLang="ja-JP" dirty="0" smtClean="0">
                <a:latin typeface="Calibri"/>
                <a:cs typeface="Calibri"/>
              </a:rPr>
              <a:t> </a:t>
            </a:r>
            <a:r>
              <a:rPr lang="en-US" altLang="ja-JP" dirty="0" smtClean="0"/>
              <a:t>successfully demonstrated with non-hydrophobic aerogel</a:t>
            </a:r>
          </a:p>
          <a:p>
            <a:pPr lvl="1" algn="just"/>
            <a:r>
              <a:rPr kumimoji="1" lang="en-US" altLang="ja-JP" dirty="0" smtClean="0"/>
              <a:t>3</a:t>
            </a:r>
            <a:r>
              <a:rPr kumimoji="1" lang="en-US" altLang="ja-JP" baseline="30000" dirty="0" smtClean="0"/>
              <a:t>rd</a:t>
            </a:r>
            <a:r>
              <a:rPr kumimoji="1" lang="en-US" altLang="ja-JP" dirty="0" smtClean="0"/>
              <a:t> circular : non-silica aerogel specimens </a:t>
            </a:r>
            <a:r>
              <a:rPr lang="en-US" altLang="ja-JP" dirty="0" smtClean="0"/>
              <a:t>are</a:t>
            </a:r>
            <a:r>
              <a:rPr kumimoji="1" lang="en-US" altLang="ja-JP" dirty="0" smtClean="0"/>
              <a:t> tested to </a:t>
            </a:r>
            <a:r>
              <a:rPr lang="en-US" altLang="ja-JP" dirty="0"/>
              <a:t>improve heat resistance</a:t>
            </a:r>
            <a:endParaRPr kumimoji="1" lang="ja-JP" altLang="en-US" dirty="0"/>
          </a:p>
        </p:txBody>
      </p:sp>
      <p:sp>
        <p:nvSpPr>
          <p:cNvPr id="3" name="タイトル 2"/>
          <p:cNvSpPr>
            <a:spLocks noGrp="1"/>
          </p:cNvSpPr>
          <p:nvPr>
            <p:ph type="title"/>
          </p:nvPr>
        </p:nvSpPr>
        <p:spPr/>
        <p:txBody>
          <a:bodyPr/>
          <a:lstStyle/>
          <a:p>
            <a:r>
              <a:rPr lang="en-US" altLang="ja-JP" dirty="0" smtClean="0"/>
              <a:t>Assessment of Aerogel </a:t>
            </a:r>
            <a:r>
              <a:rPr lang="en-US" altLang="ja-JP" dirty="0"/>
              <a:t>D</a:t>
            </a:r>
            <a:r>
              <a:rPr lang="en-US" altLang="ja-JP" dirty="0" smtClean="0"/>
              <a:t>amages</a:t>
            </a:r>
            <a:endParaRPr kumimoji="1" lang="ja-JP" altLang="en-US" dirty="0"/>
          </a:p>
        </p:txBody>
      </p:sp>
      <p:pic>
        <p:nvPicPr>
          <p:cNvPr id="9219" name="Picture 3" descr="C:\Users\kazu\Desktop\IMGP1169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3468" y="5049368"/>
            <a:ext cx="2256000" cy="1692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178" t="7166" r="7916" b="6915"/>
          <a:stretch/>
        </p:blipFill>
        <p:spPr bwMode="auto">
          <a:xfrm>
            <a:off x="287524" y="3285172"/>
            <a:ext cx="2035308" cy="16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7848" r="13123"/>
          <a:stretch>
            <a:fillRect/>
          </a:stretch>
        </p:blipFill>
        <p:spPr bwMode="auto">
          <a:xfrm>
            <a:off x="2411760" y="3285172"/>
            <a:ext cx="1557576" cy="16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C:\Users\kazu\Desktop\IMGP1116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1960" y="3284972"/>
            <a:ext cx="2256000" cy="169200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4211960" y="3284972"/>
            <a:ext cx="665823" cy="307777"/>
          </a:xfrm>
          <a:prstGeom prst="rect">
            <a:avLst/>
          </a:prstGeom>
          <a:noFill/>
        </p:spPr>
        <p:txBody>
          <a:bodyPr wrap="none" rtlCol="0">
            <a:spAutoFit/>
          </a:bodyPr>
          <a:lstStyle/>
          <a:p>
            <a:r>
              <a:rPr kumimoji="1" lang="en-US" altLang="ja-JP" sz="1400" dirty="0" smtClean="0">
                <a:solidFill>
                  <a:schemeClr val="bg1"/>
                </a:solidFill>
              </a:rPr>
              <a:t>Before</a:t>
            </a:r>
            <a:endParaRPr kumimoji="1" lang="ja-JP" altLang="en-US" sz="1400" dirty="0">
              <a:solidFill>
                <a:schemeClr val="bg1"/>
              </a:solidFill>
            </a:endParaRPr>
          </a:p>
        </p:txBody>
      </p:sp>
      <p:sp>
        <p:nvSpPr>
          <p:cNvPr id="9" name="テキスト ボックス 8"/>
          <p:cNvSpPr txBox="1"/>
          <p:nvPr/>
        </p:nvSpPr>
        <p:spPr>
          <a:xfrm>
            <a:off x="4231576" y="5050246"/>
            <a:ext cx="554639" cy="307777"/>
          </a:xfrm>
          <a:prstGeom prst="rect">
            <a:avLst/>
          </a:prstGeom>
          <a:noFill/>
        </p:spPr>
        <p:txBody>
          <a:bodyPr wrap="none" rtlCol="0">
            <a:spAutoFit/>
          </a:bodyPr>
          <a:lstStyle/>
          <a:p>
            <a:r>
              <a:rPr kumimoji="1" lang="en-US" altLang="ja-JP" sz="1400" dirty="0" smtClean="0">
                <a:solidFill>
                  <a:schemeClr val="bg1"/>
                </a:solidFill>
              </a:rPr>
              <a:t>After</a:t>
            </a:r>
            <a:endParaRPr kumimoji="1" lang="ja-JP" altLang="en-US" sz="1400" dirty="0">
              <a:solidFill>
                <a:schemeClr val="bg1"/>
              </a:solidFill>
            </a:endParaRPr>
          </a:p>
        </p:txBody>
      </p:sp>
      <p:sp>
        <p:nvSpPr>
          <p:cNvPr id="10" name="テキスト ボックス 9"/>
          <p:cNvSpPr txBox="1"/>
          <p:nvPr/>
        </p:nvSpPr>
        <p:spPr>
          <a:xfrm>
            <a:off x="4518166" y="2937866"/>
            <a:ext cx="1643591" cy="338554"/>
          </a:xfrm>
          <a:prstGeom prst="rect">
            <a:avLst/>
          </a:prstGeom>
          <a:noFill/>
        </p:spPr>
        <p:txBody>
          <a:bodyPr wrap="none" rtlCol="0">
            <a:spAutoFit/>
          </a:bodyPr>
          <a:lstStyle/>
          <a:p>
            <a:pPr algn="ctr"/>
            <a:r>
              <a:rPr kumimoji="1" lang="en-US" altLang="ja-JP" sz="1600" dirty="0" smtClean="0">
                <a:solidFill>
                  <a:srgbClr val="660033"/>
                </a:solidFill>
              </a:rPr>
              <a:t>2</a:t>
            </a:r>
            <a:r>
              <a:rPr kumimoji="1" lang="en-US" altLang="ja-JP" sz="1600" baseline="30000" dirty="0" smtClean="0">
                <a:solidFill>
                  <a:srgbClr val="660033"/>
                </a:solidFill>
              </a:rPr>
              <a:t>nd</a:t>
            </a:r>
            <a:r>
              <a:rPr kumimoji="1" lang="en-US" altLang="ja-JP" sz="1600" dirty="0" smtClean="0">
                <a:solidFill>
                  <a:srgbClr val="660033"/>
                </a:solidFill>
              </a:rPr>
              <a:t> test campaign</a:t>
            </a:r>
            <a:endParaRPr kumimoji="1" lang="ja-JP" altLang="en-US" sz="1600" dirty="0">
              <a:solidFill>
                <a:srgbClr val="660033"/>
              </a:solidFill>
            </a:endParaRPr>
          </a:p>
        </p:txBody>
      </p:sp>
      <p:sp>
        <p:nvSpPr>
          <p:cNvPr id="11" name="テキスト ボックス 10"/>
          <p:cNvSpPr txBox="1"/>
          <p:nvPr/>
        </p:nvSpPr>
        <p:spPr>
          <a:xfrm>
            <a:off x="1367644" y="2937867"/>
            <a:ext cx="1597169" cy="338554"/>
          </a:xfrm>
          <a:prstGeom prst="rect">
            <a:avLst/>
          </a:prstGeom>
          <a:noFill/>
        </p:spPr>
        <p:txBody>
          <a:bodyPr wrap="none" rtlCol="0">
            <a:spAutoFit/>
          </a:bodyPr>
          <a:lstStyle/>
          <a:p>
            <a:r>
              <a:rPr kumimoji="1" lang="en-US" altLang="ja-JP" sz="1600" dirty="0" smtClean="0">
                <a:solidFill>
                  <a:srgbClr val="660033"/>
                </a:solidFill>
              </a:rPr>
              <a:t>1</a:t>
            </a:r>
            <a:r>
              <a:rPr kumimoji="1" lang="en-US" altLang="ja-JP" sz="1600" baseline="30000" dirty="0" smtClean="0">
                <a:solidFill>
                  <a:srgbClr val="660033"/>
                </a:solidFill>
              </a:rPr>
              <a:t>st</a:t>
            </a:r>
            <a:r>
              <a:rPr kumimoji="1" lang="en-US" altLang="ja-JP" sz="1600" dirty="0" smtClean="0">
                <a:solidFill>
                  <a:srgbClr val="660033"/>
                </a:solidFill>
              </a:rPr>
              <a:t> test campaign</a:t>
            </a:r>
            <a:endParaRPr kumimoji="1" lang="ja-JP" altLang="en-US" sz="1600" dirty="0">
              <a:solidFill>
                <a:srgbClr val="660033"/>
              </a:solidFill>
            </a:endParaRPr>
          </a:p>
        </p:txBody>
      </p:sp>
      <p:pic>
        <p:nvPicPr>
          <p:cNvPr id="92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430" y="5049368"/>
            <a:ext cx="2263746" cy="16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テキスト ボックス 13"/>
          <p:cNvSpPr txBox="1"/>
          <p:nvPr/>
        </p:nvSpPr>
        <p:spPr>
          <a:xfrm>
            <a:off x="1480090" y="5049368"/>
            <a:ext cx="554639" cy="307777"/>
          </a:xfrm>
          <a:prstGeom prst="rect">
            <a:avLst/>
          </a:prstGeom>
          <a:noFill/>
        </p:spPr>
        <p:txBody>
          <a:bodyPr wrap="none" rtlCol="0">
            <a:spAutoFit/>
          </a:bodyPr>
          <a:lstStyle/>
          <a:p>
            <a:r>
              <a:rPr kumimoji="1" lang="en-US" altLang="ja-JP" sz="1400" dirty="0" smtClean="0">
                <a:solidFill>
                  <a:schemeClr val="bg1"/>
                </a:solidFill>
              </a:rPr>
              <a:t>After</a:t>
            </a:r>
            <a:endParaRPr kumimoji="1" lang="ja-JP" altLang="en-US" sz="1400" dirty="0">
              <a:solidFill>
                <a:schemeClr val="bg1"/>
              </a:solidFill>
            </a:endParaRPr>
          </a:p>
        </p:txBody>
      </p:sp>
      <p:sp>
        <p:nvSpPr>
          <p:cNvPr id="15" name="テキスト ボックス 14"/>
          <p:cNvSpPr txBox="1"/>
          <p:nvPr/>
        </p:nvSpPr>
        <p:spPr>
          <a:xfrm>
            <a:off x="6948264" y="2937441"/>
            <a:ext cx="1664174" cy="338554"/>
          </a:xfrm>
          <a:prstGeom prst="rect">
            <a:avLst/>
          </a:prstGeom>
          <a:noFill/>
        </p:spPr>
        <p:txBody>
          <a:bodyPr wrap="none" rtlCol="0">
            <a:spAutoFit/>
          </a:bodyPr>
          <a:lstStyle/>
          <a:p>
            <a:pPr algn="ctr"/>
            <a:r>
              <a:rPr lang="en-US" altLang="ja-JP" sz="1600" dirty="0" smtClean="0">
                <a:solidFill>
                  <a:srgbClr val="660033"/>
                </a:solidFill>
              </a:rPr>
              <a:t>3</a:t>
            </a:r>
            <a:r>
              <a:rPr lang="en-US" altLang="ja-JP" sz="1600" baseline="30000" dirty="0" smtClean="0">
                <a:solidFill>
                  <a:srgbClr val="660033"/>
                </a:solidFill>
              </a:rPr>
              <a:t>rd</a:t>
            </a:r>
            <a:r>
              <a:rPr lang="en-US" altLang="ja-JP" sz="1600" dirty="0" smtClean="0">
                <a:solidFill>
                  <a:srgbClr val="660033"/>
                </a:solidFill>
              </a:rPr>
              <a:t> </a:t>
            </a:r>
            <a:r>
              <a:rPr kumimoji="1" lang="en-US" altLang="ja-JP" sz="1600" dirty="0" smtClean="0">
                <a:solidFill>
                  <a:srgbClr val="660033"/>
                </a:solidFill>
              </a:rPr>
              <a:t>test </a:t>
            </a:r>
            <a:r>
              <a:rPr kumimoji="1" lang="en-US" altLang="ja-JP" sz="1600" dirty="0" smtClean="0">
                <a:solidFill>
                  <a:srgbClr val="660033"/>
                </a:solidFill>
              </a:rPr>
              <a:t>campaign</a:t>
            </a:r>
            <a:endParaRPr kumimoji="1" lang="ja-JP" altLang="en-US" sz="1600" dirty="0">
              <a:solidFill>
                <a:srgbClr val="660033"/>
              </a:solidFill>
            </a:endParaRPr>
          </a:p>
        </p:txBody>
      </p:sp>
      <p:pic>
        <p:nvPicPr>
          <p:cNvPr id="16" name="図 15" descr="CS01-A30-01_post_02_mod.jpg"/>
          <p:cNvPicPr>
            <a:picLocks noChangeAspect="1"/>
          </p:cNvPicPr>
          <p:nvPr/>
        </p:nvPicPr>
        <p:blipFill rotWithShape="1">
          <a:blip r:embed="rId8"/>
          <a:stretch/>
        </p:blipFill>
        <p:spPr>
          <a:xfrm>
            <a:off x="6752727" y="5181538"/>
            <a:ext cx="2089611" cy="1333370"/>
          </a:xfrm>
          <a:prstGeom prst="rect">
            <a:avLst/>
          </a:prstGeom>
        </p:spPr>
      </p:pic>
      <p:sp>
        <p:nvSpPr>
          <p:cNvPr id="17" name="テキスト ボックス 16"/>
          <p:cNvSpPr txBox="1"/>
          <p:nvPr/>
        </p:nvSpPr>
        <p:spPr>
          <a:xfrm>
            <a:off x="6870592" y="3291985"/>
            <a:ext cx="1819518" cy="954107"/>
          </a:xfrm>
          <a:prstGeom prst="rect">
            <a:avLst/>
          </a:prstGeom>
          <a:noFill/>
        </p:spPr>
        <p:txBody>
          <a:bodyPr wrap="square" rtlCol="0">
            <a:spAutoFit/>
          </a:bodyPr>
          <a:lstStyle/>
          <a:p>
            <a:pPr marL="177800" indent="-177800" algn="just">
              <a:buFont typeface="Wingdings" pitchFamily="2" charset="2"/>
              <a:buChar char="l"/>
            </a:pPr>
            <a:r>
              <a:rPr kumimoji="1" lang="en-US" altLang="ja-JP" sz="1400" dirty="0" smtClean="0">
                <a:solidFill>
                  <a:schemeClr val="accent2">
                    <a:lumMod val="50000"/>
                  </a:schemeClr>
                </a:solidFill>
              </a:rPr>
              <a:t>Carbon aerogel (CA)</a:t>
            </a:r>
          </a:p>
          <a:p>
            <a:pPr marL="177800" indent="-177800" algn="just">
              <a:buFont typeface="Wingdings" pitchFamily="2" charset="2"/>
              <a:buChar char="l"/>
            </a:pPr>
            <a:r>
              <a:rPr kumimoji="1" lang="en-US" altLang="ja-JP" sz="1400" dirty="0" smtClean="0">
                <a:solidFill>
                  <a:schemeClr val="accent2">
                    <a:lumMod val="50000"/>
                  </a:schemeClr>
                </a:solidFill>
              </a:rPr>
              <a:t>CASA: CA/SA 2-layer aero-gel </a:t>
            </a:r>
            <a:r>
              <a:rPr lang="en-US" altLang="ja-JP" sz="1400" dirty="0" smtClean="0">
                <a:solidFill>
                  <a:schemeClr val="accent2">
                    <a:lumMod val="50000"/>
                  </a:schemeClr>
                </a:solidFill>
              </a:rPr>
              <a:t>for </a:t>
            </a:r>
            <a:r>
              <a:rPr lang="en-US" altLang="ja-JP" sz="1400" dirty="0" smtClean="0">
                <a:solidFill>
                  <a:schemeClr val="accent2">
                    <a:lumMod val="50000"/>
                  </a:schemeClr>
                </a:solidFill>
              </a:rPr>
              <a:t>higher heat-resistance</a:t>
            </a:r>
            <a:endParaRPr kumimoji="1" lang="ja-JP" altLang="en-US" sz="1400" dirty="0">
              <a:solidFill>
                <a:schemeClr val="accent2">
                  <a:lumMod val="50000"/>
                </a:schemeClr>
              </a:solidFill>
            </a:endParaRPr>
          </a:p>
        </p:txBody>
      </p:sp>
      <p:pic>
        <p:nvPicPr>
          <p:cNvPr id="4" name="図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47540" y="4334458"/>
            <a:ext cx="2037093" cy="659722"/>
          </a:xfrm>
          <a:prstGeom prst="rect">
            <a:avLst/>
          </a:prstGeom>
        </p:spPr>
      </p:pic>
    </p:spTree>
    <p:extLst>
      <p:ext uri="{BB962C8B-B14F-4D97-AF65-F5344CB8AC3E}">
        <p14:creationId xmlns:p14="http://schemas.microsoft.com/office/powerpoint/2010/main" val="3898992212"/>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p:cNvSpPr>
            <a:spLocks noGrp="1"/>
          </p:cNvSpPr>
          <p:nvPr>
            <p:ph idx="1"/>
          </p:nvPr>
        </p:nvSpPr>
        <p:spPr/>
        <p:txBody>
          <a:bodyPr/>
          <a:lstStyle/>
          <a:p>
            <a:pPr algn="just"/>
            <a:r>
              <a:rPr lang="en-US" altLang="ja-JP" dirty="0" smtClean="0"/>
              <a:t>LGG </a:t>
            </a:r>
            <a:r>
              <a:rPr lang="en-US" altLang="ja-JP" dirty="0"/>
              <a:t>dust capture </a:t>
            </a:r>
            <a:r>
              <a:rPr lang="en-US" altLang="ja-JP" dirty="0" smtClean="0"/>
              <a:t>tests (at Space Plasma Lab., ISAS)</a:t>
            </a:r>
          </a:p>
          <a:p>
            <a:pPr lvl="1" algn="just"/>
            <a:r>
              <a:rPr lang="en-US" altLang="ja-JP" dirty="0" smtClean="0"/>
              <a:t>Alumina/montmorillonite particles of </a:t>
            </a:r>
            <a:r>
              <a:rPr lang="en-US" altLang="ja-JP" dirty="0"/>
              <a:t>10-30</a:t>
            </a:r>
            <a:r>
              <a:rPr lang="ja-JP" altLang="en-US" dirty="0"/>
              <a:t> </a:t>
            </a:r>
            <a:r>
              <a:rPr lang="en-US" altLang="ja-JP" dirty="0"/>
              <a:t>μm in </a:t>
            </a:r>
            <a:r>
              <a:rPr lang="en-US" altLang="ja-JP" dirty="0" smtClean="0"/>
              <a:t>diameter were successfully captured by aerogel cells before/after arcjet-heating</a:t>
            </a:r>
          </a:p>
          <a:p>
            <a:pPr lvl="1" algn="just"/>
            <a:r>
              <a:rPr lang="en-US" altLang="ja-JP" dirty="0" smtClean="0"/>
              <a:t>Scan, extraction, &amp; SEM/EDS analysis of samples has been successfully demonstrated</a:t>
            </a:r>
          </a:p>
          <a:p>
            <a:pPr algn="just"/>
            <a:r>
              <a:rPr lang="en-US" altLang="ja-JP" dirty="0" smtClean="0"/>
              <a:t>VdG </a:t>
            </a:r>
            <a:r>
              <a:rPr lang="en-US" altLang="ja-JP" dirty="0"/>
              <a:t>dust capture </a:t>
            </a:r>
            <a:r>
              <a:rPr lang="en-US" altLang="ja-JP" dirty="0" smtClean="0"/>
              <a:t>tests (at HIT)</a:t>
            </a:r>
          </a:p>
          <a:p>
            <a:pPr lvl="1" algn="just"/>
            <a:r>
              <a:rPr lang="en-US" altLang="ja-JP" dirty="0" smtClean="0"/>
              <a:t>Argental </a:t>
            </a:r>
            <a:r>
              <a:rPr lang="en-US" altLang="ja-JP" dirty="0"/>
              <a:t>particles of </a:t>
            </a:r>
            <a:r>
              <a:rPr lang="en-US" altLang="ja-JP" dirty="0" smtClean="0"/>
              <a:t>1 μm </a:t>
            </a:r>
            <a:r>
              <a:rPr lang="en-US" altLang="ja-JP" dirty="0"/>
              <a:t>in diameter were successfully captured by </a:t>
            </a:r>
            <a:r>
              <a:rPr lang="en-US" altLang="ja-JP" dirty="0" smtClean="0"/>
              <a:t>aerogel cells both before/after arcjet-heating. </a:t>
            </a:r>
          </a:p>
        </p:txBody>
      </p:sp>
      <p:sp>
        <p:nvSpPr>
          <p:cNvPr id="3" name="タイトル 2"/>
          <p:cNvSpPr>
            <a:spLocks noGrp="1"/>
          </p:cNvSpPr>
          <p:nvPr>
            <p:ph type="title"/>
          </p:nvPr>
        </p:nvSpPr>
        <p:spPr/>
        <p:txBody>
          <a:bodyPr/>
          <a:lstStyle/>
          <a:p>
            <a:r>
              <a:rPr lang="en-US" altLang="ja-JP" dirty="0" smtClean="0"/>
              <a:t>Assessment of Dust Capturing Capabilities</a:t>
            </a:r>
            <a:endParaRPr lang="ja-JP" altLang="en-US" dirty="0"/>
          </a:p>
        </p:txBody>
      </p:sp>
      <p:pic>
        <p:nvPicPr>
          <p:cNvPr id="17" name="Picture 2" descr="C:\Users\kazu\アーカイブ\Conference\IAC2011\Paper\Fig\Sample-captured-on-aerogel.jpg"/>
          <p:cNvPicPr>
            <a:picLocks noChangeAspect="1" noChangeArrowheads="1"/>
          </p:cNvPicPr>
          <p:nvPr/>
        </p:nvPicPr>
        <p:blipFill rotWithShape="1">
          <a:blip r:embed="rId2">
            <a:extLst>
              <a:ext uri="{28A0092B-C50C-407E-A947-70E740481C1C}">
                <a14:useLocalDpi xmlns:a14="http://schemas.microsoft.com/office/drawing/2010/main" val="0"/>
              </a:ext>
            </a:extLst>
          </a:blip>
          <a:srcRect l="19142" r="-5"/>
          <a:stretch/>
        </p:blipFill>
        <p:spPr bwMode="auto">
          <a:xfrm>
            <a:off x="231266" y="3795712"/>
            <a:ext cx="3204000" cy="2981326"/>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p:cNvSpPr txBox="1"/>
          <p:nvPr/>
        </p:nvSpPr>
        <p:spPr>
          <a:xfrm>
            <a:off x="287524" y="6344990"/>
            <a:ext cx="931665" cy="338554"/>
          </a:xfrm>
          <a:prstGeom prst="rect">
            <a:avLst/>
          </a:prstGeom>
          <a:noFill/>
        </p:spPr>
        <p:txBody>
          <a:bodyPr wrap="none" rtlCol="0">
            <a:spAutoFit/>
          </a:bodyPr>
          <a:lstStyle/>
          <a:p>
            <a:r>
              <a:rPr lang="en-US" altLang="ja-JP" sz="1600" dirty="0" smtClean="0">
                <a:solidFill>
                  <a:schemeClr val="bg1"/>
                </a:solidFill>
              </a:rPr>
              <a:t>(×1000)</a:t>
            </a:r>
            <a:endParaRPr kumimoji="1" lang="ja-JP" altLang="en-US" sz="1600" dirty="0">
              <a:solidFill>
                <a:schemeClr val="bg1"/>
              </a:solidFill>
            </a:endParaRPr>
          </a:p>
        </p:txBody>
      </p:sp>
      <p:pic>
        <p:nvPicPr>
          <p:cNvPr id="20" name="図 19" descr="VdG_HIT01.JPG"/>
          <p:cNvPicPr>
            <a:picLocks noChangeAspect="1"/>
          </p:cNvPicPr>
          <p:nvPr/>
        </p:nvPicPr>
        <p:blipFill>
          <a:blip r:embed="rId3"/>
          <a:stretch>
            <a:fillRect/>
          </a:stretch>
        </p:blipFill>
        <p:spPr>
          <a:xfrm>
            <a:off x="2187103" y="3963919"/>
            <a:ext cx="2276885" cy="1707664"/>
          </a:xfrm>
          <a:prstGeom prst="rect">
            <a:avLst/>
          </a:prstGeom>
          <a:ln w="38100" cap="rnd">
            <a:solidFill>
              <a:schemeClr val="bg1"/>
            </a:solidFill>
          </a:ln>
        </p:spPr>
      </p:pic>
      <p:sp>
        <p:nvSpPr>
          <p:cNvPr id="22" name="テキスト ボックス 21"/>
          <p:cNvSpPr txBox="1"/>
          <p:nvPr/>
        </p:nvSpPr>
        <p:spPr>
          <a:xfrm>
            <a:off x="1092373" y="3450486"/>
            <a:ext cx="2111475" cy="338554"/>
          </a:xfrm>
          <a:prstGeom prst="rect">
            <a:avLst/>
          </a:prstGeom>
          <a:noFill/>
        </p:spPr>
        <p:txBody>
          <a:bodyPr wrap="none" rtlCol="0">
            <a:spAutoFit/>
          </a:bodyPr>
          <a:lstStyle/>
          <a:p>
            <a:pPr algn="dist"/>
            <a:r>
              <a:rPr kumimoji="1" lang="en-US" altLang="ja-JP" sz="1600" dirty="0" smtClean="0">
                <a:solidFill>
                  <a:schemeClr val="accent2">
                    <a:lumMod val="50000"/>
                  </a:schemeClr>
                </a:solidFill>
              </a:rPr>
              <a:t>VdG dust capture tests</a:t>
            </a:r>
            <a:endParaRPr kumimoji="1" lang="ja-JP" altLang="en-US" sz="1600" dirty="0">
              <a:solidFill>
                <a:schemeClr val="accent2">
                  <a:lumMod val="50000"/>
                </a:schemeClr>
              </a:solidFill>
            </a:endParaRPr>
          </a:p>
        </p:txBody>
      </p:sp>
      <p:pic>
        <p:nvPicPr>
          <p:cNvPr id="23" name="図 22" descr="D01_Mon10um_0.02gpcc_Normal_BSE01_EDS01.jpg"/>
          <p:cNvPicPr>
            <a:picLocks noChangeAspect="1"/>
          </p:cNvPicPr>
          <p:nvPr/>
        </p:nvPicPr>
        <p:blipFill rotWithShape="1">
          <a:blip r:embed="rId4"/>
          <a:srcRect l="13" t="-381" r="58890" b="381"/>
          <a:stretch/>
        </p:blipFill>
        <p:spPr>
          <a:xfrm>
            <a:off x="4896036" y="4617038"/>
            <a:ext cx="1857332" cy="2160000"/>
          </a:xfrm>
          <a:prstGeom prst="rect">
            <a:avLst/>
          </a:prstGeom>
        </p:spPr>
      </p:pic>
      <p:pic>
        <p:nvPicPr>
          <p:cNvPr id="24" name="図 23" descr="D01_Mon10um_0.02gpcc_Normal_BSE04_EDS10.jpg"/>
          <p:cNvPicPr>
            <a:picLocks noChangeAspect="1"/>
          </p:cNvPicPr>
          <p:nvPr/>
        </p:nvPicPr>
        <p:blipFill rotWithShape="1">
          <a:blip r:embed="rId5"/>
          <a:srcRect l="18" r="55400"/>
          <a:stretch/>
        </p:blipFill>
        <p:spPr>
          <a:xfrm>
            <a:off x="6840252" y="4617372"/>
            <a:ext cx="1857326" cy="2160000"/>
          </a:xfrm>
          <a:prstGeom prst="rect">
            <a:avLst/>
          </a:prstGeom>
        </p:spPr>
      </p:pic>
      <p:pic>
        <p:nvPicPr>
          <p:cNvPr id="25" name="図 24" descr="D01_Mon10um_0.02gpcc_Normal_SEI01.gif"/>
          <p:cNvPicPr>
            <a:picLocks noChangeAspect="1"/>
          </p:cNvPicPr>
          <p:nvPr/>
        </p:nvPicPr>
        <p:blipFill>
          <a:blip r:embed="rId6"/>
          <a:stretch>
            <a:fillRect/>
          </a:stretch>
        </p:blipFill>
        <p:spPr>
          <a:xfrm>
            <a:off x="4896036" y="3242131"/>
            <a:ext cx="1309278" cy="1309278"/>
          </a:xfrm>
          <a:prstGeom prst="rect">
            <a:avLst/>
          </a:prstGeom>
        </p:spPr>
      </p:pic>
      <p:sp>
        <p:nvSpPr>
          <p:cNvPr id="14" name="正方形/長方形 13"/>
          <p:cNvSpPr/>
          <p:nvPr/>
        </p:nvSpPr>
        <p:spPr>
          <a:xfrm>
            <a:off x="6240066" y="3250721"/>
            <a:ext cx="2568524" cy="646331"/>
          </a:xfrm>
          <a:prstGeom prst="rect">
            <a:avLst/>
          </a:prstGeom>
        </p:spPr>
        <p:txBody>
          <a:bodyPr wrap="none">
            <a:spAutoFit/>
          </a:bodyPr>
          <a:lstStyle/>
          <a:p>
            <a:r>
              <a:rPr lang="en-US" altLang="ja-JP" dirty="0">
                <a:solidFill>
                  <a:srgbClr val="660033"/>
                </a:solidFill>
                <a:cs typeface="ＭＳ Ｐゴシック" charset="-128"/>
              </a:rPr>
              <a:t>SEM/EDS Analysis </a:t>
            </a:r>
            <a:r>
              <a:rPr lang="en-US" altLang="ja-JP" dirty="0" smtClean="0">
                <a:solidFill>
                  <a:srgbClr val="660033"/>
                </a:solidFill>
                <a:cs typeface="ＭＳ Ｐゴシック" charset="-128"/>
              </a:rPr>
              <a:t/>
            </a:r>
            <a:br>
              <a:rPr lang="en-US" altLang="ja-JP" dirty="0" smtClean="0">
                <a:solidFill>
                  <a:srgbClr val="660033"/>
                </a:solidFill>
                <a:cs typeface="ＭＳ Ｐゴシック" charset="-128"/>
              </a:rPr>
            </a:br>
            <a:r>
              <a:rPr lang="en-US" altLang="ja-JP" dirty="0" smtClean="0">
                <a:solidFill>
                  <a:srgbClr val="660033"/>
                </a:solidFill>
                <a:cs typeface="ＭＳ Ｐゴシック" charset="-128"/>
              </a:rPr>
              <a:t>(montmorillonite</a:t>
            </a:r>
            <a:r>
              <a:rPr lang="en-US" altLang="ja-JP" dirty="0">
                <a:solidFill>
                  <a:srgbClr val="660033"/>
                </a:solidFill>
                <a:cs typeface="ＭＳ Ｐゴシック" charset="-128"/>
              </a:rPr>
              <a:t>, 10 </a:t>
            </a:r>
            <a:r>
              <a:rPr lang="en-US" altLang="ja-JP" dirty="0" smtClean="0">
                <a:solidFill>
                  <a:srgbClr val="660033"/>
                </a:solidFill>
                <a:cs typeface="ＭＳ Ｐゴシック" charset="-128"/>
              </a:rPr>
              <a:t>μm)</a:t>
            </a:r>
            <a:endParaRPr lang="ja-JP" altLang="en-US" dirty="0">
              <a:solidFill>
                <a:srgbClr val="660033"/>
              </a:solidFill>
            </a:endParaRPr>
          </a:p>
        </p:txBody>
      </p:sp>
      <p:sp>
        <p:nvSpPr>
          <p:cNvPr id="26" name="正方形/長方形 25"/>
          <p:cNvSpPr/>
          <p:nvPr/>
        </p:nvSpPr>
        <p:spPr>
          <a:xfrm>
            <a:off x="5400092" y="5029434"/>
            <a:ext cx="1203343" cy="307777"/>
          </a:xfrm>
          <a:prstGeom prst="rect">
            <a:avLst/>
          </a:prstGeom>
        </p:spPr>
        <p:txBody>
          <a:bodyPr wrap="none">
            <a:spAutoFit/>
          </a:bodyPr>
          <a:lstStyle/>
          <a:p>
            <a:r>
              <a:rPr lang="en-US" altLang="ja-JP" sz="1400" dirty="0" smtClean="0">
                <a:solidFill>
                  <a:schemeClr val="bg1"/>
                </a:solidFill>
              </a:rPr>
              <a:t>Virgin particle</a:t>
            </a:r>
            <a:endParaRPr lang="ja-JP" altLang="en-US" sz="1400" dirty="0">
              <a:solidFill>
                <a:schemeClr val="bg1"/>
              </a:solidFill>
            </a:endParaRPr>
          </a:p>
        </p:txBody>
      </p:sp>
      <p:sp>
        <p:nvSpPr>
          <p:cNvPr id="28" name="正方形/長方形 27"/>
          <p:cNvSpPr/>
          <p:nvPr/>
        </p:nvSpPr>
        <p:spPr>
          <a:xfrm>
            <a:off x="7524328" y="4935706"/>
            <a:ext cx="1159356" cy="523220"/>
          </a:xfrm>
          <a:prstGeom prst="rect">
            <a:avLst/>
          </a:prstGeom>
        </p:spPr>
        <p:txBody>
          <a:bodyPr wrap="none">
            <a:spAutoFit/>
          </a:bodyPr>
          <a:lstStyle/>
          <a:p>
            <a:r>
              <a:rPr lang="en-US" altLang="ja-JP" sz="1400" dirty="0" smtClean="0">
                <a:solidFill>
                  <a:schemeClr val="bg1"/>
                </a:solidFill>
              </a:rPr>
              <a:t>After</a:t>
            </a:r>
            <a:br>
              <a:rPr lang="en-US" altLang="ja-JP" sz="1400" dirty="0" smtClean="0">
                <a:solidFill>
                  <a:schemeClr val="bg1"/>
                </a:solidFill>
              </a:rPr>
            </a:br>
            <a:r>
              <a:rPr lang="en-US" altLang="ja-JP" sz="1400" dirty="0" smtClean="0">
                <a:solidFill>
                  <a:schemeClr val="bg1"/>
                </a:solidFill>
              </a:rPr>
              <a:t>impingement</a:t>
            </a:r>
            <a:endParaRPr lang="ja-JP" altLang="en-US" sz="1400" dirty="0">
              <a:solidFill>
                <a:schemeClr val="bg1"/>
              </a:solidFill>
            </a:endParaRPr>
          </a:p>
        </p:txBody>
      </p:sp>
      <p:sp>
        <p:nvSpPr>
          <p:cNvPr id="15" name="正方形/長方形 14"/>
          <p:cNvSpPr/>
          <p:nvPr/>
        </p:nvSpPr>
        <p:spPr>
          <a:xfrm>
            <a:off x="6290952" y="3842464"/>
            <a:ext cx="2392732" cy="738664"/>
          </a:xfrm>
          <a:prstGeom prst="rect">
            <a:avLst/>
          </a:prstGeom>
        </p:spPr>
        <p:txBody>
          <a:bodyPr wrap="square">
            <a:spAutoFit/>
          </a:bodyPr>
          <a:lstStyle/>
          <a:p>
            <a:pPr algn="just"/>
            <a:r>
              <a:rPr lang="en-US" altLang="ja-JP" sz="1400" dirty="0" smtClean="0">
                <a:solidFill>
                  <a:srgbClr val="660033"/>
                </a:solidFill>
              </a:rPr>
              <a:t>Particle surface is seen to somehow contaminated by melted aerogel.</a:t>
            </a:r>
            <a:endParaRPr lang="ja-JP" altLang="en-US" sz="1400" dirty="0">
              <a:solidFill>
                <a:srgbClr val="660033"/>
              </a:solidFill>
            </a:endParaRPr>
          </a:p>
        </p:txBody>
      </p:sp>
    </p:spTree>
    <p:extLst>
      <p:ext uri="{BB962C8B-B14F-4D97-AF65-F5344CB8AC3E}">
        <p14:creationId xmlns:p14="http://schemas.microsoft.com/office/powerpoint/2010/main" val="872708747"/>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251520" y="980728"/>
            <a:ext cx="4680520" cy="1962076"/>
          </a:xfrm>
        </p:spPr>
        <p:txBody>
          <a:bodyPr/>
          <a:lstStyle/>
          <a:p>
            <a:r>
              <a:rPr kumimoji="1" lang="en-US" altLang="ja-JP" dirty="0" smtClean="0"/>
              <a:t>Conceptual system design</a:t>
            </a:r>
          </a:p>
          <a:p>
            <a:pPr lvl="1" algn="just">
              <a:spcAft>
                <a:spcPts val="600"/>
              </a:spcAft>
            </a:pPr>
            <a:r>
              <a:rPr lang="en-US" altLang="ja-JP" dirty="0" smtClean="0"/>
              <a:t>Conducted based on </a:t>
            </a:r>
            <a:r>
              <a:rPr lang="en-US" altLang="ja-JP" dirty="0"/>
              <a:t>the latest status of </a:t>
            </a:r>
            <a:r>
              <a:rPr lang="en-US" altLang="ja-JP" dirty="0" smtClean="0"/>
              <a:t>subsystem development, </a:t>
            </a:r>
            <a:r>
              <a:rPr lang="en-US" altLang="ja-JP" dirty="0"/>
              <a:t>and </a:t>
            </a:r>
            <a:r>
              <a:rPr lang="en-US" altLang="ja-JP" dirty="0" smtClean="0"/>
              <a:t>on </a:t>
            </a:r>
            <a:r>
              <a:rPr lang="en-US" altLang="ja-JP" dirty="0"/>
              <a:t>heritages of </a:t>
            </a:r>
            <a:r>
              <a:rPr lang="en-US" altLang="ja-JP" dirty="0" smtClean="0"/>
              <a:t>HAYABUSA sample return system</a:t>
            </a:r>
          </a:p>
          <a:p>
            <a:pPr lvl="1" algn="just"/>
            <a:r>
              <a:rPr lang="en-US" altLang="ja-JP" dirty="0" smtClean="0"/>
              <a:t>Further reduction of system mass may be realized by introducing new instruments</a:t>
            </a:r>
            <a:endParaRPr kumimoji="1" lang="ja-JP" altLang="en-US" dirty="0"/>
          </a:p>
        </p:txBody>
      </p:sp>
      <p:sp>
        <p:nvSpPr>
          <p:cNvPr id="3" name="タイトル 2"/>
          <p:cNvSpPr>
            <a:spLocks noGrp="1"/>
          </p:cNvSpPr>
          <p:nvPr>
            <p:ph type="title"/>
          </p:nvPr>
        </p:nvSpPr>
        <p:spPr/>
        <p:txBody>
          <a:bodyPr/>
          <a:lstStyle/>
          <a:p>
            <a:r>
              <a:rPr lang="en-US" altLang="ja-JP" dirty="0" smtClean="0"/>
              <a:t>System Configuration</a:t>
            </a:r>
            <a:endParaRPr kumimoji="1" lang="ja-JP" altLang="en-US" dirty="0"/>
          </a:p>
        </p:txBody>
      </p:sp>
      <p:pic>
        <p:nvPicPr>
          <p:cNvPr id="12290" name="Picture 2" descr="C:\Users\kazu\アーカイブ\Conference\IAC2011\Paper\Fig\MASC-ma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893" y="3048798"/>
            <a:ext cx="4413139" cy="3764578"/>
          </a:xfrm>
          <a:prstGeom prst="rect">
            <a:avLst/>
          </a:prstGeom>
          <a:noFill/>
          <a:extLst>
            <a:ext uri="{909E8E84-426E-40DD-AFC4-6F175D3DCCD1}">
              <a14:hiddenFill xmlns:a14="http://schemas.microsoft.com/office/drawing/2010/main">
                <a:solidFill>
                  <a:srgbClr val="FFFFFF"/>
                </a:solidFill>
              </a14:hiddenFill>
            </a:ext>
          </a:extLst>
        </p:spPr>
      </p:pic>
      <p:pic>
        <p:nvPicPr>
          <p:cNvPr id="6" name="図 6" descr="MASC-aeroshell-G03-cutaway3.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3959" y="1160748"/>
            <a:ext cx="3648501" cy="27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7" descr="MASC-aeroshell-G03-exploded3.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3959" y="3969364"/>
            <a:ext cx="3648501" cy="27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6646349"/>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Group 233"/>
          <p:cNvGraphicFramePr>
            <a:graphicFrameLocks noGrp="1"/>
          </p:cNvGraphicFramePr>
          <p:nvPr>
            <p:extLst>
              <p:ext uri="{D42A27DB-BD31-4B8C-83A1-F6EECF244321}">
                <p14:modId xmlns:p14="http://schemas.microsoft.com/office/powerpoint/2010/main" val="2786182901"/>
              </p:ext>
            </p:extLst>
          </p:nvPr>
        </p:nvGraphicFramePr>
        <p:xfrm>
          <a:off x="7445441" y="1893387"/>
          <a:ext cx="1378167" cy="829777"/>
        </p:xfrm>
        <a:graphic>
          <a:graphicData uri="http://schemas.openxmlformats.org/drawingml/2006/table">
            <a:tbl>
              <a:tblPr/>
              <a:tblGrid>
                <a:gridCol w="1378167"/>
              </a:tblGrid>
              <a:tr h="829777">
                <a:tc>
                  <a:txBody>
                    <a:bodyPr/>
                    <a:lstStyle/>
                    <a:p>
                      <a:pPr marL="0" marR="0" lvl="0" indent="0" algn="l" defTabSz="914400" rtl="0" eaLnBrk="1" fontAlgn="base" latinLnBrk="0" hangingPunct="1">
                        <a:lnSpc>
                          <a:spcPct val="100000"/>
                        </a:lnSpc>
                        <a:spcBef>
                          <a:spcPct val="0"/>
                        </a:spcBef>
                        <a:spcAft>
                          <a:spcPts val="300"/>
                        </a:spcAft>
                        <a:buClr>
                          <a:schemeClr val="accent2"/>
                        </a:buClr>
                        <a:buSzPct val="70000"/>
                        <a:buFont typeface="Wingdings" pitchFamily="2" charset="2"/>
                        <a:buNone/>
                        <a:tabLst/>
                      </a:pPr>
                      <a:r>
                        <a:rPr lang="en-US" altLang="ja-JP" sz="1400" dirty="0" smtClean="0">
                          <a:solidFill>
                            <a:schemeClr val="tx1"/>
                          </a:solidFill>
                          <a:latin typeface="+mj-lt"/>
                          <a:ea typeface="ＭＳ Ｐゴシック" pitchFamily="50" charset="-128"/>
                        </a:rPr>
                        <a:t>MELOS2 mission</a:t>
                      </a:r>
                      <a:endParaRPr kumimoji="1" lang="en-US" altLang="ja-JP" sz="1200" b="0" i="0" u="none" strike="noStrike" cap="none" normalizeH="0" baseline="0" dirty="0" smtClean="0">
                        <a:ln>
                          <a:noFill/>
                        </a:ln>
                        <a:solidFill>
                          <a:schemeClr val="tx1"/>
                        </a:solidFill>
                        <a:effectLst/>
                        <a:latin typeface="+mj-lt"/>
                        <a:ea typeface="ＭＳ Ｐゴシック" pitchFamily="50" charset="-128"/>
                      </a:endParaRPr>
                    </a:p>
                  </a:txBody>
                  <a:tcPr marL="91439" marR="91439" marT="45719" marB="45719" horzOverflow="overflow">
                    <a:lnL w="19050" cap="flat" cmpd="sng" algn="ctr">
                      <a:solidFill>
                        <a:srgbClr val="FF0000"/>
                      </a:solidFill>
                      <a:prstDash val="sysDot"/>
                      <a:round/>
                      <a:headEnd type="none" w="med" len="med"/>
                      <a:tailEnd type="none" w="med" len="med"/>
                    </a:lnL>
                    <a:lnR w="19050" cap="flat" cmpd="sng" algn="ctr">
                      <a:solidFill>
                        <a:srgbClr val="FF0000"/>
                      </a:solidFill>
                      <a:prstDash val="sysDot"/>
                      <a:round/>
                      <a:headEnd type="none" w="med" len="med"/>
                      <a:tailEnd type="none" w="med" len="med"/>
                    </a:lnR>
                    <a:lnT w="19050" cap="flat" cmpd="sng" algn="ctr">
                      <a:solidFill>
                        <a:srgbClr val="FF0000"/>
                      </a:solidFill>
                      <a:prstDash val="sysDot"/>
                      <a:round/>
                      <a:headEnd type="none" w="med" len="med"/>
                      <a:tailEnd type="none" w="med" len="med"/>
                    </a:lnT>
                    <a:lnB w="19050" cap="flat" cmpd="sng" algn="ctr">
                      <a:solidFill>
                        <a:srgbClr val="FF0000"/>
                      </a:solidFill>
                      <a:prstDash val="sysDot"/>
                      <a:round/>
                      <a:headEnd type="none" w="med" len="med"/>
                      <a:tailEnd type="none" w="med" len="med"/>
                    </a:lnB>
                    <a:lnTlToBr>
                      <a:noFill/>
                    </a:lnTlToBr>
                    <a:lnBlToTr>
                      <a:noFill/>
                    </a:lnBlToTr>
                    <a:noFill/>
                  </a:tcPr>
                </a:tc>
              </a:tr>
            </a:tbl>
          </a:graphicData>
        </a:graphic>
      </p:graphicFrame>
      <p:sp>
        <p:nvSpPr>
          <p:cNvPr id="4" name="コンテンツ プレースホルダー 3"/>
          <p:cNvSpPr>
            <a:spLocks noGrp="1"/>
          </p:cNvSpPr>
          <p:nvPr>
            <p:ph idx="1"/>
          </p:nvPr>
        </p:nvSpPr>
        <p:spPr/>
        <p:txBody>
          <a:bodyPr/>
          <a:lstStyle/>
          <a:p>
            <a:endParaRPr kumimoji="1" lang="ja-JP" altLang="en-US"/>
          </a:p>
        </p:txBody>
      </p:sp>
      <p:sp>
        <p:nvSpPr>
          <p:cNvPr id="3" name="タイトル 2"/>
          <p:cNvSpPr>
            <a:spLocks noGrp="1"/>
          </p:cNvSpPr>
          <p:nvPr>
            <p:ph type="title"/>
          </p:nvPr>
        </p:nvSpPr>
        <p:spPr/>
        <p:txBody>
          <a:bodyPr/>
          <a:lstStyle/>
          <a:p>
            <a:r>
              <a:rPr lang="en-US" altLang="ja-JP" dirty="0" smtClean="0"/>
              <a:t>Development </a:t>
            </a:r>
            <a:r>
              <a:rPr lang="en-US" altLang="ja-JP" dirty="0" smtClean="0"/>
              <a:t>Plan (if applied to MELOS1)</a:t>
            </a:r>
            <a:endParaRPr kumimoji="1" lang="ja-JP" altLang="en-US" dirty="0"/>
          </a:p>
        </p:txBody>
      </p:sp>
      <p:graphicFrame>
        <p:nvGraphicFramePr>
          <p:cNvPr id="6" name="Group 233"/>
          <p:cNvGraphicFramePr>
            <a:graphicFrameLocks noGrp="1"/>
          </p:cNvGraphicFramePr>
          <p:nvPr>
            <p:extLst>
              <p:ext uri="{D42A27DB-BD31-4B8C-83A1-F6EECF244321}">
                <p14:modId xmlns:p14="http://schemas.microsoft.com/office/powerpoint/2010/main" val="2255580447"/>
              </p:ext>
            </p:extLst>
          </p:nvPr>
        </p:nvGraphicFramePr>
        <p:xfrm>
          <a:off x="6081017" y="3272680"/>
          <a:ext cx="2811463" cy="1971675"/>
        </p:xfrm>
        <a:graphic>
          <a:graphicData uri="http://schemas.openxmlformats.org/drawingml/2006/table">
            <a:tbl>
              <a:tblPr/>
              <a:tblGrid>
                <a:gridCol w="2811463"/>
              </a:tblGrid>
              <a:tr h="1971675">
                <a:tc>
                  <a:txBody>
                    <a:bodyPr/>
                    <a:lstStyle/>
                    <a:p>
                      <a:pPr marL="0" marR="0" lvl="0" indent="0" algn="l" defTabSz="914400" rtl="0" eaLnBrk="1" fontAlgn="base" latinLnBrk="0" hangingPunct="1">
                        <a:lnSpc>
                          <a:spcPct val="100000"/>
                        </a:lnSpc>
                        <a:spcBef>
                          <a:spcPct val="0"/>
                        </a:spcBef>
                        <a:spcAft>
                          <a:spcPts val="300"/>
                        </a:spcAft>
                        <a:buClr>
                          <a:schemeClr val="accent2"/>
                        </a:buClr>
                        <a:buSzPct val="70000"/>
                        <a:buFont typeface="Wingdings" pitchFamily="2" charset="2"/>
                        <a:buNone/>
                        <a:tabLst/>
                      </a:pPr>
                      <a:r>
                        <a:rPr lang="en-US" altLang="ja-JP" sz="1400" dirty="0" smtClean="0">
                          <a:solidFill>
                            <a:schemeClr val="tx1"/>
                          </a:solidFill>
                          <a:latin typeface="+mj-lt"/>
                          <a:ea typeface="ＭＳ Ｐゴシック" pitchFamily="50" charset="-128"/>
                        </a:rPr>
                        <a:t>                       MASC/MELOS1 mission</a:t>
                      </a:r>
                      <a:endParaRPr kumimoji="1" lang="en-US" altLang="ja-JP" sz="1200" b="0" i="0" u="none" strike="noStrike" cap="none" normalizeH="0" baseline="0" dirty="0" smtClean="0">
                        <a:ln>
                          <a:noFill/>
                        </a:ln>
                        <a:solidFill>
                          <a:schemeClr val="tx1"/>
                        </a:solidFill>
                        <a:effectLst/>
                        <a:latin typeface="+mj-lt"/>
                        <a:ea typeface="ＭＳ Ｐゴシック" pitchFamily="50" charset="-128"/>
                      </a:endParaRPr>
                    </a:p>
                  </a:txBody>
                  <a:tcPr marL="91439" marR="91439" marT="45719" marB="45719" horzOverflow="overflow">
                    <a:lnL w="19050" cap="flat" cmpd="sng" algn="ctr">
                      <a:solidFill>
                        <a:srgbClr val="FF0000"/>
                      </a:solidFill>
                      <a:prstDash val="sysDot"/>
                      <a:round/>
                      <a:headEnd type="none" w="med" len="med"/>
                      <a:tailEnd type="none" w="med" len="med"/>
                    </a:lnL>
                    <a:lnR w="19050" cap="flat" cmpd="sng" algn="ctr">
                      <a:solidFill>
                        <a:srgbClr val="FF0000"/>
                      </a:solidFill>
                      <a:prstDash val="sysDot"/>
                      <a:round/>
                      <a:headEnd type="none" w="med" len="med"/>
                      <a:tailEnd type="none" w="med" len="med"/>
                    </a:lnR>
                    <a:lnT w="19050" cap="flat" cmpd="sng" algn="ctr">
                      <a:solidFill>
                        <a:srgbClr val="FF0000"/>
                      </a:solidFill>
                      <a:prstDash val="sysDot"/>
                      <a:round/>
                      <a:headEnd type="none" w="med" len="med"/>
                      <a:tailEnd type="none" w="med" len="med"/>
                    </a:lnT>
                    <a:lnB w="19050" cap="flat" cmpd="sng" algn="ctr">
                      <a:solidFill>
                        <a:srgbClr val="FF0000"/>
                      </a:solidFill>
                      <a:prstDash val="sysDot"/>
                      <a:round/>
                      <a:headEnd type="none" w="med" len="med"/>
                      <a:tailEnd type="none" w="med" len="med"/>
                    </a:lnB>
                    <a:lnTlToBr>
                      <a:noFill/>
                    </a:lnTlToBr>
                    <a:lnBlToTr>
                      <a:noFill/>
                    </a:lnBlToTr>
                    <a:noFill/>
                  </a:tcPr>
                </a:tc>
              </a:tr>
            </a:tbl>
          </a:graphicData>
        </a:graphic>
      </p:graphicFrame>
      <p:pic>
        <p:nvPicPr>
          <p:cNvPr id="7" name="図 34" descr="MASC-aeroshell-G03-exploded3.jpeg"/>
          <p:cNvPicPr>
            <a:picLocks noChangeAspect="1"/>
          </p:cNvPicPr>
          <p:nvPr/>
        </p:nvPicPr>
        <p:blipFill rotWithShape="1">
          <a:blip r:embed="rId2">
            <a:extLst>
              <a:ext uri="{28A0092B-C50C-407E-A947-70E740481C1C}">
                <a14:useLocalDpi xmlns:a14="http://schemas.microsoft.com/office/drawing/2010/main" val="0"/>
              </a:ext>
            </a:extLst>
          </a:blip>
          <a:stretch/>
        </p:blipFill>
        <p:spPr bwMode="auto">
          <a:xfrm>
            <a:off x="6700121" y="3601293"/>
            <a:ext cx="2082338" cy="156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Group 233"/>
          <p:cNvGraphicFramePr>
            <a:graphicFrameLocks noGrp="1"/>
          </p:cNvGraphicFramePr>
          <p:nvPr>
            <p:extLst>
              <p:ext uri="{D42A27DB-BD31-4B8C-83A1-F6EECF244321}">
                <p14:modId xmlns:p14="http://schemas.microsoft.com/office/powerpoint/2010/main" val="2284993170"/>
              </p:ext>
            </p:extLst>
          </p:nvPr>
        </p:nvGraphicFramePr>
        <p:xfrm>
          <a:off x="3455876" y="3382218"/>
          <a:ext cx="2484276" cy="3314700"/>
        </p:xfrm>
        <a:graphic>
          <a:graphicData uri="http://schemas.openxmlformats.org/drawingml/2006/table">
            <a:tbl>
              <a:tblPr/>
              <a:tblGrid>
                <a:gridCol w="2484276"/>
              </a:tblGrid>
              <a:tr h="3314700">
                <a:tc>
                  <a:txBody>
                    <a:bodyPr/>
                    <a:lstStyle/>
                    <a:p>
                      <a:pPr marL="0" marR="0" lvl="0" indent="0" algn="l" defTabSz="914400" rtl="0" eaLnBrk="1" fontAlgn="base" latinLnBrk="0" hangingPunct="1">
                        <a:lnSpc>
                          <a:spcPct val="100000"/>
                        </a:lnSpc>
                        <a:spcBef>
                          <a:spcPct val="0"/>
                        </a:spcBef>
                        <a:spcAft>
                          <a:spcPts val="300"/>
                        </a:spcAft>
                        <a:buClr>
                          <a:schemeClr val="accent2"/>
                        </a:buClr>
                        <a:buSzPct val="70000"/>
                        <a:buFont typeface="Wingdings" pitchFamily="2" charset="2"/>
                        <a:buNone/>
                        <a:tabLst/>
                        <a:defRPr/>
                      </a:pPr>
                      <a:r>
                        <a:rPr kumimoji="1" lang="en-US" altLang="ja-JP" sz="1400" b="0" i="0" u="none" strike="noStrike" cap="none" normalizeH="0" baseline="0" dirty="0" smtClean="0">
                          <a:ln>
                            <a:noFill/>
                          </a:ln>
                          <a:solidFill>
                            <a:schemeClr val="tx1"/>
                          </a:solidFill>
                          <a:effectLst/>
                          <a:latin typeface="+mj-lt"/>
                          <a:ea typeface="ＭＳ Ｐゴシック" pitchFamily="50" charset="-128"/>
                        </a:rPr>
                        <a:t>            Demonstrators </a:t>
                      </a:r>
                      <a:br>
                        <a:rPr kumimoji="1" lang="en-US" altLang="ja-JP" sz="1400" b="0" i="0" u="none" strike="noStrike" cap="none" normalizeH="0" baseline="0" dirty="0" smtClean="0">
                          <a:ln>
                            <a:noFill/>
                          </a:ln>
                          <a:solidFill>
                            <a:schemeClr val="tx1"/>
                          </a:solidFill>
                          <a:effectLst/>
                          <a:latin typeface="+mj-lt"/>
                          <a:ea typeface="ＭＳ Ｐゴシック" pitchFamily="50" charset="-128"/>
                        </a:rPr>
                      </a:br>
                      <a:r>
                        <a:rPr kumimoji="1" lang="en-US" altLang="ja-JP" sz="1400" b="0" i="0" u="none" strike="noStrike" cap="none" normalizeH="0" baseline="0" dirty="0" smtClean="0">
                          <a:ln>
                            <a:noFill/>
                          </a:ln>
                          <a:solidFill>
                            <a:schemeClr val="tx1"/>
                          </a:solidFill>
                          <a:effectLst/>
                          <a:latin typeface="+mj-lt"/>
                          <a:ea typeface="ＭＳ Ｐゴシック" pitchFamily="50" charset="-128"/>
                        </a:rPr>
                        <a:t>            at Earth/Mars</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 name="Group 233"/>
          <p:cNvGraphicFramePr>
            <a:graphicFrameLocks noGrp="1"/>
          </p:cNvGraphicFramePr>
          <p:nvPr>
            <p:extLst>
              <p:ext uri="{D42A27DB-BD31-4B8C-83A1-F6EECF244321}">
                <p14:modId xmlns:p14="http://schemas.microsoft.com/office/powerpoint/2010/main" val="2945028094"/>
              </p:ext>
            </p:extLst>
          </p:nvPr>
        </p:nvGraphicFramePr>
        <p:xfrm>
          <a:off x="6081017" y="5327909"/>
          <a:ext cx="2811463" cy="1413459"/>
        </p:xfrm>
        <a:graphic>
          <a:graphicData uri="http://schemas.openxmlformats.org/drawingml/2006/table">
            <a:tbl>
              <a:tblPr/>
              <a:tblGrid>
                <a:gridCol w="2811463"/>
              </a:tblGrid>
              <a:tr h="1413459">
                <a:tc>
                  <a:txBody>
                    <a:bodyPr/>
                    <a:lstStyle/>
                    <a:p>
                      <a:pPr marL="0" marR="0" lvl="0" indent="0" algn="l" defTabSz="914400" rtl="0" eaLnBrk="1" fontAlgn="base" latinLnBrk="0" hangingPunct="1">
                        <a:lnSpc>
                          <a:spcPct val="100000"/>
                        </a:lnSpc>
                        <a:spcBef>
                          <a:spcPct val="0"/>
                        </a:spcBef>
                        <a:spcAft>
                          <a:spcPts val="300"/>
                        </a:spcAft>
                        <a:buClr>
                          <a:schemeClr val="accent2"/>
                        </a:buClr>
                        <a:buSzPct val="70000"/>
                        <a:buFont typeface="Wingdings" pitchFamily="2" charset="2"/>
                        <a:buNone/>
                        <a:tabLst/>
                      </a:pPr>
                      <a:r>
                        <a:rPr kumimoji="1" lang="en-US" altLang="ja-JP" sz="1400" b="0" i="0" u="none" strike="noStrike" cap="none" normalizeH="0" baseline="0" dirty="0" smtClean="0">
                          <a:ln>
                            <a:noFill/>
                          </a:ln>
                          <a:solidFill>
                            <a:schemeClr val="tx1"/>
                          </a:solidFill>
                          <a:effectLst/>
                          <a:latin typeface="+mj-lt"/>
                          <a:ea typeface="ＭＳ Ｐゴシック" pitchFamily="50" charset="-128"/>
                        </a:rPr>
                        <a:t>Spin-off</a:t>
                      </a:r>
                    </a:p>
                  </a:txBody>
                  <a:tcPr marL="91439" marR="91439" marT="45721" marB="45721" horzOverflow="overflow">
                    <a:lnL w="19050" cap="flat" cmpd="sng" algn="ctr">
                      <a:solidFill>
                        <a:srgbClr val="FF0000"/>
                      </a:solidFill>
                      <a:prstDash val="sysDot"/>
                      <a:round/>
                      <a:headEnd type="none" w="med" len="med"/>
                      <a:tailEnd type="none" w="med" len="med"/>
                    </a:lnL>
                    <a:lnR w="19050" cap="flat" cmpd="sng" algn="ctr">
                      <a:solidFill>
                        <a:srgbClr val="FF0000"/>
                      </a:solidFill>
                      <a:prstDash val="sysDot"/>
                      <a:round/>
                      <a:headEnd type="none" w="med" len="med"/>
                      <a:tailEnd type="none" w="med" len="med"/>
                    </a:lnR>
                    <a:lnT w="19050" cap="flat" cmpd="sng" algn="ctr">
                      <a:solidFill>
                        <a:srgbClr val="FF0000"/>
                      </a:solidFill>
                      <a:prstDash val="sysDot"/>
                      <a:round/>
                      <a:headEnd type="none" w="med" len="med"/>
                      <a:tailEnd type="none" w="med" len="med"/>
                    </a:lnT>
                    <a:lnB w="19050" cap="flat" cmpd="sng" algn="ctr">
                      <a:solidFill>
                        <a:srgbClr val="FF0000"/>
                      </a:solidFill>
                      <a:prstDash val="sysDot"/>
                      <a:round/>
                      <a:headEnd type="none" w="med" len="med"/>
                      <a:tailEnd type="none" w="med" len="med"/>
                    </a:lnB>
                    <a:lnTlToBr>
                      <a:noFill/>
                    </a:lnTlToBr>
                    <a:lnBlToTr>
                      <a:noFill/>
                    </a:lnBlToTr>
                    <a:noFill/>
                  </a:tcPr>
                </a:tc>
              </a:tr>
            </a:tbl>
          </a:graphicData>
        </a:graphic>
      </p:graphicFrame>
      <p:graphicFrame>
        <p:nvGraphicFramePr>
          <p:cNvPr id="12" name="Group 233"/>
          <p:cNvGraphicFramePr>
            <a:graphicFrameLocks noGrp="1"/>
          </p:cNvGraphicFramePr>
          <p:nvPr>
            <p:extLst>
              <p:ext uri="{D42A27DB-BD31-4B8C-83A1-F6EECF244321}">
                <p14:modId xmlns:p14="http://schemas.microsoft.com/office/powerpoint/2010/main" val="3710447219"/>
              </p:ext>
            </p:extLst>
          </p:nvPr>
        </p:nvGraphicFramePr>
        <p:xfrm>
          <a:off x="215516" y="3704728"/>
          <a:ext cx="3103562" cy="2868364"/>
        </p:xfrm>
        <a:graphic>
          <a:graphicData uri="http://schemas.openxmlformats.org/drawingml/2006/table">
            <a:tbl>
              <a:tblPr/>
              <a:tblGrid>
                <a:gridCol w="3103562"/>
              </a:tblGrid>
              <a:tr h="2868364">
                <a:tc>
                  <a:txBody>
                    <a:bodyPr/>
                    <a:lstStyle/>
                    <a:p>
                      <a:pPr marL="0" marR="0" lvl="0" indent="0" algn="l" defTabSz="914400" rtl="0" eaLnBrk="1" fontAlgn="base" latinLnBrk="0" hangingPunct="1">
                        <a:lnSpc>
                          <a:spcPct val="100000"/>
                        </a:lnSpc>
                        <a:spcBef>
                          <a:spcPct val="0"/>
                        </a:spcBef>
                        <a:spcAft>
                          <a:spcPts val="300"/>
                        </a:spcAft>
                        <a:buClr>
                          <a:schemeClr val="accent2"/>
                        </a:buClr>
                        <a:buSzPct val="70000"/>
                        <a:buFont typeface="Wingdings" pitchFamily="2" charset="2"/>
                        <a:buNone/>
                        <a:tabLst/>
                        <a:defRPr/>
                      </a:pPr>
                      <a:r>
                        <a:rPr kumimoji="1" lang="en-US" altLang="ja-JP" sz="1400" b="0" i="0" u="none" strike="noStrike" cap="none" normalizeH="0" baseline="0" dirty="0" smtClean="0">
                          <a:ln>
                            <a:noFill/>
                          </a:ln>
                          <a:solidFill>
                            <a:schemeClr val="tx1"/>
                          </a:solidFill>
                          <a:effectLst/>
                          <a:latin typeface="+mj-lt"/>
                          <a:ea typeface="ＭＳ Ｐゴシック" pitchFamily="50" charset="-128"/>
                        </a:rPr>
                        <a:t>Basic research &amp; Development</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13" name="直線矢印コネクタ 20"/>
          <p:cNvCxnSpPr>
            <a:cxnSpLocks noChangeShapeType="1"/>
            <a:stCxn id="26" idx="6"/>
          </p:cNvCxnSpPr>
          <p:nvPr/>
        </p:nvCxnSpPr>
        <p:spPr bwMode="auto">
          <a:xfrm flipV="1">
            <a:off x="1187965" y="3828415"/>
            <a:ext cx="5076223" cy="861660"/>
          </a:xfrm>
          <a:prstGeom prst="straightConnector1">
            <a:avLst/>
          </a:prstGeom>
          <a:noFill/>
          <a:ln w="31750" algn="ctr">
            <a:solidFill>
              <a:schemeClr val="accent3">
                <a:lumMod val="50000"/>
              </a:schemeClr>
            </a:solidFill>
            <a:round/>
            <a:headEnd/>
            <a:tailEnd type="triangle" w="med" len="lg"/>
          </a:ln>
          <a:extLst>
            <a:ext uri="{909E8E84-426E-40DD-AFC4-6F175D3DCCD1}">
              <a14:hiddenFill xmlns:a14="http://schemas.microsoft.com/office/drawing/2010/main">
                <a:noFill/>
              </a14:hiddenFill>
            </a:ext>
          </a:extLst>
        </p:spPr>
      </p:cxnSp>
      <p:pic>
        <p:nvPicPr>
          <p:cNvPr id="14" name="図 38" descr="Earth-demonstration1.jpeg"/>
          <p:cNvPicPr>
            <a:picLocks noChangeAspect="1"/>
          </p:cNvPicPr>
          <p:nvPr/>
        </p:nvPicPr>
        <p:blipFill rotWithShape="1">
          <a:blip r:embed="rId3" cstate="print">
            <a:extLst>
              <a:ext uri="{28A0092B-C50C-407E-A947-70E740481C1C}">
                <a14:useLocalDpi xmlns:a14="http://schemas.microsoft.com/office/drawing/2010/main" val="0"/>
              </a:ext>
            </a:extLst>
          </a:blip>
          <a:srcRect l="19373" r="16342"/>
          <a:stretch/>
        </p:blipFill>
        <p:spPr bwMode="auto">
          <a:xfrm>
            <a:off x="3620776" y="4958952"/>
            <a:ext cx="1080000"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8"/>
          <p:cNvSpPr txBox="1">
            <a:spLocks noChangeArrowheads="1"/>
          </p:cNvSpPr>
          <p:nvPr/>
        </p:nvSpPr>
        <p:spPr bwMode="auto">
          <a:xfrm>
            <a:off x="3527884" y="4399967"/>
            <a:ext cx="2348207" cy="46166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sz="2000">
                <a:solidFill>
                  <a:schemeClr val="bg1"/>
                </a:solidFill>
                <a:latin typeface="Arial" charset="0"/>
                <a:ea typeface="ＭＳ Ｐゴシック" charset="-128"/>
              </a:defRPr>
            </a:lvl1pPr>
            <a:lvl2pPr marL="742950" indent="-285750" eaLnBrk="0" hangingPunct="0">
              <a:defRPr kumimoji="1" sz="2000">
                <a:solidFill>
                  <a:schemeClr val="bg1"/>
                </a:solidFill>
                <a:latin typeface="Arial" charset="0"/>
                <a:ea typeface="ＭＳ Ｐゴシック" charset="-128"/>
              </a:defRPr>
            </a:lvl2pPr>
            <a:lvl3pPr marL="1143000" indent="-228600" eaLnBrk="0" hangingPunct="0">
              <a:defRPr kumimoji="1" sz="2000">
                <a:solidFill>
                  <a:schemeClr val="bg1"/>
                </a:solidFill>
                <a:latin typeface="Arial" charset="0"/>
                <a:ea typeface="ＭＳ Ｐゴシック" charset="-128"/>
              </a:defRPr>
            </a:lvl3pPr>
            <a:lvl4pPr marL="1600200" indent="-228600" eaLnBrk="0" hangingPunct="0">
              <a:defRPr kumimoji="1" sz="2000">
                <a:solidFill>
                  <a:schemeClr val="bg1"/>
                </a:solidFill>
                <a:latin typeface="Arial" charset="0"/>
                <a:ea typeface="ＭＳ Ｐゴシック" charset="-128"/>
              </a:defRPr>
            </a:lvl4pPr>
            <a:lvl5pPr marL="2057400" indent="-228600" eaLnBrk="0" hangingPunct="0">
              <a:defRPr kumimoji="1" sz="2000">
                <a:solidFill>
                  <a:schemeClr val="bg1"/>
                </a:solidFill>
                <a:latin typeface="Arial" charset="0"/>
                <a:ea typeface="ＭＳ Ｐゴシック" charset="-128"/>
              </a:defRPr>
            </a:lvl5pPr>
            <a:lvl6pPr marL="2514600" indent="-228600" eaLnBrk="0" fontAlgn="base" hangingPunct="0">
              <a:spcBef>
                <a:spcPct val="0"/>
              </a:spcBef>
              <a:spcAft>
                <a:spcPct val="0"/>
              </a:spcAft>
              <a:defRPr kumimoji="1" sz="2000">
                <a:solidFill>
                  <a:schemeClr val="bg1"/>
                </a:solidFill>
                <a:latin typeface="Arial" charset="0"/>
                <a:ea typeface="ＭＳ Ｐゴシック" charset="-128"/>
              </a:defRPr>
            </a:lvl6pPr>
            <a:lvl7pPr marL="2971800" indent="-228600" eaLnBrk="0" fontAlgn="base" hangingPunct="0">
              <a:spcBef>
                <a:spcPct val="0"/>
              </a:spcBef>
              <a:spcAft>
                <a:spcPct val="0"/>
              </a:spcAft>
              <a:defRPr kumimoji="1" sz="2000">
                <a:solidFill>
                  <a:schemeClr val="bg1"/>
                </a:solidFill>
                <a:latin typeface="Arial" charset="0"/>
                <a:ea typeface="ＭＳ Ｐゴシック" charset="-128"/>
              </a:defRPr>
            </a:lvl7pPr>
            <a:lvl8pPr marL="3429000" indent="-228600" eaLnBrk="0" fontAlgn="base" hangingPunct="0">
              <a:spcBef>
                <a:spcPct val="0"/>
              </a:spcBef>
              <a:spcAft>
                <a:spcPct val="0"/>
              </a:spcAft>
              <a:defRPr kumimoji="1" sz="2000">
                <a:solidFill>
                  <a:schemeClr val="bg1"/>
                </a:solidFill>
                <a:latin typeface="Arial" charset="0"/>
                <a:ea typeface="ＭＳ Ｐゴシック" charset="-128"/>
              </a:defRPr>
            </a:lvl8pPr>
            <a:lvl9pPr marL="3886200" indent="-228600" eaLnBrk="0" fontAlgn="base" hangingPunct="0">
              <a:spcBef>
                <a:spcPct val="0"/>
              </a:spcBef>
              <a:spcAft>
                <a:spcPct val="0"/>
              </a:spcAft>
              <a:defRPr kumimoji="1" sz="2000">
                <a:solidFill>
                  <a:schemeClr val="bg1"/>
                </a:solidFill>
                <a:latin typeface="Arial" charset="0"/>
                <a:ea typeface="ＭＳ Ｐゴシック" charset="-128"/>
              </a:defRPr>
            </a:lvl9pPr>
          </a:lstStyle>
          <a:p>
            <a:pPr marL="171450" indent="-171450" algn="ctr">
              <a:buFont typeface="Wingdings" pitchFamily="2" charset="2"/>
              <a:buChar char="l"/>
            </a:pPr>
            <a:r>
              <a:rPr lang="en-US" altLang="ja-JP" sz="1200" dirty="0" smtClean="0">
                <a:solidFill>
                  <a:schemeClr val="tx1"/>
                </a:solidFill>
                <a:latin typeface="+mn-lt"/>
              </a:rPr>
              <a:t>Sampling demonstrator at Earth</a:t>
            </a:r>
          </a:p>
          <a:p>
            <a:pPr marL="171450" indent="-171450">
              <a:buFont typeface="Wingdings" pitchFamily="2" charset="2"/>
              <a:buChar char="l"/>
            </a:pPr>
            <a:r>
              <a:rPr lang="en-US" altLang="ja-JP" sz="1200" dirty="0" smtClean="0">
                <a:solidFill>
                  <a:schemeClr val="tx1"/>
                </a:solidFill>
                <a:latin typeface="+mn-lt"/>
              </a:rPr>
              <a:t>AOT demonstrator at Mars</a:t>
            </a:r>
            <a:endParaRPr lang="en-US" altLang="ja-JP" sz="1200" dirty="0">
              <a:solidFill>
                <a:schemeClr val="tx1"/>
              </a:solidFill>
              <a:latin typeface="+mn-lt"/>
            </a:endParaRPr>
          </a:p>
        </p:txBody>
      </p:sp>
      <p:sp>
        <p:nvSpPr>
          <p:cNvPr id="16" name="テキスト ボックス 15"/>
          <p:cNvSpPr txBox="1"/>
          <p:nvPr/>
        </p:nvSpPr>
        <p:spPr>
          <a:xfrm>
            <a:off x="4247964" y="3931186"/>
            <a:ext cx="670274" cy="361910"/>
          </a:xfrm>
          <a:prstGeom prst="ellipse">
            <a:avLst/>
          </a:prstGeom>
          <a:solidFill>
            <a:schemeClr val="accent3">
              <a:lumMod val="50000"/>
            </a:schemeClr>
          </a:solidFill>
          <a:ln w="38100">
            <a:solidFill>
              <a:schemeClr val="accent3">
                <a:lumMod val="50000"/>
              </a:schemeClr>
            </a:solidFill>
          </a:ln>
        </p:spPr>
        <p:txBody>
          <a:bodyPr wrap="none" lIns="36000" tIns="36000" rIns="36000" bIns="36000">
            <a:spAutoFit/>
          </a:bodyPr>
          <a:lstStyle/>
          <a:p>
            <a:pPr algn="dist" eaLnBrk="0" hangingPunct="0">
              <a:defRPr/>
            </a:pPr>
            <a:r>
              <a:rPr lang="en-US" altLang="ja-JP" sz="1200" dirty="0">
                <a:solidFill>
                  <a:schemeClr val="bg1"/>
                </a:solidFill>
                <a:latin typeface="Arial Unicode MS" pitchFamily="50" charset="-128"/>
                <a:ea typeface="Arial Unicode MS" pitchFamily="50" charset="-128"/>
                <a:cs typeface="Arial Unicode MS" pitchFamily="50" charset="-128"/>
              </a:rPr>
              <a:t>~</a:t>
            </a:r>
            <a:r>
              <a:rPr lang="en-US" altLang="ja-JP" sz="1200" dirty="0" smtClean="0">
                <a:ln w="12700">
                  <a:noFill/>
                  <a:prstDash val="solid"/>
                </a:ln>
                <a:solidFill>
                  <a:schemeClr val="bg1"/>
                </a:solidFill>
              </a:rPr>
              <a:t>2015</a:t>
            </a:r>
            <a:endParaRPr lang="ja-JP" altLang="en-US" sz="1200" dirty="0">
              <a:ln w="12700">
                <a:noFill/>
                <a:prstDash val="solid"/>
              </a:ln>
              <a:solidFill>
                <a:schemeClr val="bg1"/>
              </a:solidFill>
            </a:endParaRPr>
          </a:p>
        </p:txBody>
      </p:sp>
      <p:pic>
        <p:nvPicPr>
          <p:cNvPr id="17" name="図 23" descr="a06_05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36780" y="5865068"/>
            <a:ext cx="97313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24" descr="ph_orion_reentry.gif"/>
          <p:cNvPicPr>
            <a:picLocks noChangeAspect="1"/>
          </p:cNvPicPr>
          <p:nvPr/>
        </p:nvPicPr>
        <p:blipFill>
          <a:blip r:embed="rId5">
            <a:extLst>
              <a:ext uri="{28A0092B-C50C-407E-A947-70E740481C1C}">
                <a14:useLocalDpi xmlns:a14="http://schemas.microsoft.com/office/drawing/2010/main" val="0"/>
              </a:ext>
            </a:extLst>
          </a:blip>
          <a:srcRect l="20558" t="2821" r="18977" b="11282"/>
          <a:stretch>
            <a:fillRect/>
          </a:stretch>
        </p:blipFill>
        <p:spPr bwMode="auto">
          <a:xfrm>
            <a:off x="6430267" y="5865068"/>
            <a:ext cx="9048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18"/>
          <p:cNvSpPr txBox="1">
            <a:spLocks noChangeArrowheads="1"/>
          </p:cNvSpPr>
          <p:nvPr/>
        </p:nvSpPr>
        <p:spPr bwMode="auto">
          <a:xfrm>
            <a:off x="6105287" y="5609480"/>
            <a:ext cx="15342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2000">
                <a:solidFill>
                  <a:schemeClr val="bg1"/>
                </a:solidFill>
                <a:latin typeface="Arial" charset="0"/>
                <a:ea typeface="ＭＳ Ｐゴシック" charset="-128"/>
              </a:defRPr>
            </a:lvl1pPr>
            <a:lvl2pPr marL="742950" indent="-285750" eaLnBrk="0" hangingPunct="0">
              <a:defRPr kumimoji="1" sz="2000">
                <a:solidFill>
                  <a:schemeClr val="bg1"/>
                </a:solidFill>
                <a:latin typeface="Arial" charset="0"/>
                <a:ea typeface="ＭＳ Ｐゴシック" charset="-128"/>
              </a:defRPr>
            </a:lvl2pPr>
            <a:lvl3pPr marL="1143000" indent="-228600" eaLnBrk="0" hangingPunct="0">
              <a:defRPr kumimoji="1" sz="2000">
                <a:solidFill>
                  <a:schemeClr val="bg1"/>
                </a:solidFill>
                <a:latin typeface="Arial" charset="0"/>
                <a:ea typeface="ＭＳ Ｐゴシック" charset="-128"/>
              </a:defRPr>
            </a:lvl3pPr>
            <a:lvl4pPr marL="1600200" indent="-228600" eaLnBrk="0" hangingPunct="0">
              <a:defRPr kumimoji="1" sz="2000">
                <a:solidFill>
                  <a:schemeClr val="bg1"/>
                </a:solidFill>
                <a:latin typeface="Arial" charset="0"/>
                <a:ea typeface="ＭＳ Ｐゴシック" charset="-128"/>
              </a:defRPr>
            </a:lvl4pPr>
            <a:lvl5pPr marL="2057400" indent="-228600" eaLnBrk="0" hangingPunct="0">
              <a:defRPr kumimoji="1" sz="2000">
                <a:solidFill>
                  <a:schemeClr val="bg1"/>
                </a:solidFill>
                <a:latin typeface="Arial" charset="0"/>
                <a:ea typeface="ＭＳ Ｐゴシック" charset="-128"/>
              </a:defRPr>
            </a:lvl5pPr>
            <a:lvl6pPr marL="2514600" indent="-228600" eaLnBrk="0" fontAlgn="base" hangingPunct="0">
              <a:spcBef>
                <a:spcPct val="0"/>
              </a:spcBef>
              <a:spcAft>
                <a:spcPct val="0"/>
              </a:spcAft>
              <a:defRPr kumimoji="1" sz="2000">
                <a:solidFill>
                  <a:schemeClr val="bg1"/>
                </a:solidFill>
                <a:latin typeface="Arial" charset="0"/>
                <a:ea typeface="ＭＳ Ｐゴシック" charset="-128"/>
              </a:defRPr>
            </a:lvl6pPr>
            <a:lvl7pPr marL="2971800" indent="-228600" eaLnBrk="0" fontAlgn="base" hangingPunct="0">
              <a:spcBef>
                <a:spcPct val="0"/>
              </a:spcBef>
              <a:spcAft>
                <a:spcPct val="0"/>
              </a:spcAft>
              <a:defRPr kumimoji="1" sz="2000">
                <a:solidFill>
                  <a:schemeClr val="bg1"/>
                </a:solidFill>
                <a:latin typeface="Arial" charset="0"/>
                <a:ea typeface="ＭＳ Ｐゴシック" charset="-128"/>
              </a:defRPr>
            </a:lvl7pPr>
            <a:lvl8pPr marL="3429000" indent="-228600" eaLnBrk="0" fontAlgn="base" hangingPunct="0">
              <a:spcBef>
                <a:spcPct val="0"/>
              </a:spcBef>
              <a:spcAft>
                <a:spcPct val="0"/>
              </a:spcAft>
              <a:defRPr kumimoji="1" sz="2000">
                <a:solidFill>
                  <a:schemeClr val="bg1"/>
                </a:solidFill>
                <a:latin typeface="Arial" charset="0"/>
                <a:ea typeface="ＭＳ Ｐゴシック" charset="-128"/>
              </a:defRPr>
            </a:lvl8pPr>
            <a:lvl9pPr marL="3886200" indent="-228600" eaLnBrk="0" fontAlgn="base" hangingPunct="0">
              <a:spcBef>
                <a:spcPct val="0"/>
              </a:spcBef>
              <a:spcAft>
                <a:spcPct val="0"/>
              </a:spcAft>
              <a:defRPr kumimoji="1" sz="2000">
                <a:solidFill>
                  <a:schemeClr val="bg1"/>
                </a:solidFill>
                <a:latin typeface="Arial" charset="0"/>
                <a:ea typeface="ＭＳ Ｐゴシック" charset="-128"/>
              </a:defRPr>
            </a:lvl9pPr>
          </a:lstStyle>
          <a:p>
            <a:pPr algn="dist"/>
            <a:r>
              <a:rPr lang="en-US" altLang="ja-JP" sz="1200" dirty="0" smtClean="0">
                <a:solidFill>
                  <a:schemeClr val="tx1"/>
                </a:solidFill>
                <a:latin typeface="+mn-lt"/>
              </a:rPr>
              <a:t>Reentry system (HRV)</a:t>
            </a:r>
            <a:endParaRPr lang="en-US" altLang="ja-JP" sz="1200" dirty="0">
              <a:solidFill>
                <a:schemeClr val="tx1"/>
              </a:solidFill>
              <a:latin typeface="+mn-lt"/>
            </a:endParaRPr>
          </a:p>
        </p:txBody>
      </p:sp>
      <p:sp>
        <p:nvSpPr>
          <p:cNvPr id="20" name="テキスト ボックス 19"/>
          <p:cNvSpPr txBox="1"/>
          <p:nvPr/>
        </p:nvSpPr>
        <p:spPr>
          <a:xfrm>
            <a:off x="6264188" y="3601293"/>
            <a:ext cx="670274" cy="361910"/>
          </a:xfrm>
          <a:prstGeom prst="ellipse">
            <a:avLst/>
          </a:prstGeom>
          <a:solidFill>
            <a:schemeClr val="accent3">
              <a:lumMod val="50000"/>
            </a:schemeClr>
          </a:solidFill>
          <a:ln w="38100">
            <a:solidFill>
              <a:schemeClr val="accent3">
                <a:lumMod val="50000"/>
              </a:schemeClr>
            </a:solidFill>
          </a:ln>
        </p:spPr>
        <p:txBody>
          <a:bodyPr wrap="none" lIns="36000" tIns="36000" rIns="36000" bIns="36000">
            <a:spAutoFit/>
          </a:bodyPr>
          <a:lstStyle/>
          <a:p>
            <a:pPr algn="dist" eaLnBrk="0" hangingPunct="0">
              <a:defRPr/>
            </a:pPr>
            <a:r>
              <a:rPr lang="en-US" altLang="ja-JP" sz="1200" dirty="0">
                <a:solidFill>
                  <a:schemeClr val="bg1"/>
                </a:solidFill>
                <a:latin typeface="Arial Unicode MS" pitchFamily="50" charset="-128"/>
                <a:ea typeface="Arial Unicode MS" pitchFamily="50" charset="-128"/>
                <a:cs typeface="Arial Unicode MS" pitchFamily="50" charset="-128"/>
              </a:rPr>
              <a:t>~</a:t>
            </a:r>
            <a:r>
              <a:rPr lang="en-US" altLang="ja-JP" sz="1200" dirty="0" smtClean="0">
                <a:ln w="12700">
                  <a:noFill/>
                  <a:prstDash val="solid"/>
                </a:ln>
                <a:solidFill>
                  <a:schemeClr val="bg1"/>
                </a:solidFill>
              </a:rPr>
              <a:t>2020</a:t>
            </a:r>
            <a:endParaRPr lang="ja-JP" altLang="en-US" sz="1200" dirty="0">
              <a:ln w="12700">
                <a:noFill/>
                <a:prstDash val="solid"/>
              </a:ln>
              <a:solidFill>
                <a:schemeClr val="bg1"/>
              </a:solidFill>
            </a:endParaRPr>
          </a:p>
        </p:txBody>
      </p:sp>
      <p:sp>
        <p:nvSpPr>
          <p:cNvPr id="21" name="テキスト ボックス 48"/>
          <p:cNvSpPr txBox="1">
            <a:spLocks noChangeArrowheads="1"/>
          </p:cNvSpPr>
          <p:nvPr/>
        </p:nvSpPr>
        <p:spPr bwMode="auto">
          <a:xfrm>
            <a:off x="4348163" y="6320353"/>
            <a:ext cx="776175" cy="276999"/>
          </a:xfrm>
          <a:prstGeom prst="rect">
            <a:avLst/>
          </a:prstGeom>
          <a:solidFill>
            <a:srgbClr val="0070C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kumimoji="1" sz="2000">
                <a:solidFill>
                  <a:schemeClr val="bg1"/>
                </a:solidFill>
                <a:latin typeface="Arial" charset="0"/>
                <a:ea typeface="ＭＳ Ｐゴシック" charset="-128"/>
              </a:defRPr>
            </a:lvl1pPr>
            <a:lvl2pPr marL="742950" indent="-285750" eaLnBrk="0" hangingPunct="0">
              <a:defRPr kumimoji="1" sz="2000">
                <a:solidFill>
                  <a:schemeClr val="bg1"/>
                </a:solidFill>
                <a:latin typeface="Arial" charset="0"/>
                <a:ea typeface="ＭＳ Ｐゴシック" charset="-128"/>
              </a:defRPr>
            </a:lvl2pPr>
            <a:lvl3pPr marL="1143000" indent="-228600" eaLnBrk="0" hangingPunct="0">
              <a:defRPr kumimoji="1" sz="2000">
                <a:solidFill>
                  <a:schemeClr val="bg1"/>
                </a:solidFill>
                <a:latin typeface="Arial" charset="0"/>
                <a:ea typeface="ＭＳ Ｐゴシック" charset="-128"/>
              </a:defRPr>
            </a:lvl3pPr>
            <a:lvl4pPr marL="1600200" indent="-228600" eaLnBrk="0" hangingPunct="0">
              <a:defRPr kumimoji="1" sz="2000">
                <a:solidFill>
                  <a:schemeClr val="bg1"/>
                </a:solidFill>
                <a:latin typeface="Arial" charset="0"/>
                <a:ea typeface="ＭＳ Ｐゴシック" charset="-128"/>
              </a:defRPr>
            </a:lvl4pPr>
            <a:lvl5pPr marL="2057400" indent="-228600" eaLnBrk="0" hangingPunct="0">
              <a:defRPr kumimoji="1" sz="2000">
                <a:solidFill>
                  <a:schemeClr val="bg1"/>
                </a:solidFill>
                <a:latin typeface="Arial" charset="0"/>
                <a:ea typeface="ＭＳ Ｐゴシック" charset="-128"/>
              </a:defRPr>
            </a:lvl5pPr>
            <a:lvl6pPr marL="2514600" indent="-228600" eaLnBrk="0" fontAlgn="base" hangingPunct="0">
              <a:spcBef>
                <a:spcPct val="0"/>
              </a:spcBef>
              <a:spcAft>
                <a:spcPct val="0"/>
              </a:spcAft>
              <a:defRPr kumimoji="1" sz="2000">
                <a:solidFill>
                  <a:schemeClr val="bg1"/>
                </a:solidFill>
                <a:latin typeface="Arial" charset="0"/>
                <a:ea typeface="ＭＳ Ｐゴシック" charset="-128"/>
              </a:defRPr>
            </a:lvl6pPr>
            <a:lvl7pPr marL="2971800" indent="-228600" eaLnBrk="0" fontAlgn="base" hangingPunct="0">
              <a:spcBef>
                <a:spcPct val="0"/>
              </a:spcBef>
              <a:spcAft>
                <a:spcPct val="0"/>
              </a:spcAft>
              <a:defRPr kumimoji="1" sz="2000">
                <a:solidFill>
                  <a:schemeClr val="bg1"/>
                </a:solidFill>
                <a:latin typeface="Arial" charset="0"/>
                <a:ea typeface="ＭＳ Ｐゴシック" charset="-128"/>
              </a:defRPr>
            </a:lvl7pPr>
            <a:lvl8pPr marL="3429000" indent="-228600" eaLnBrk="0" fontAlgn="base" hangingPunct="0">
              <a:spcBef>
                <a:spcPct val="0"/>
              </a:spcBef>
              <a:spcAft>
                <a:spcPct val="0"/>
              </a:spcAft>
              <a:defRPr kumimoji="1" sz="2000">
                <a:solidFill>
                  <a:schemeClr val="bg1"/>
                </a:solidFill>
                <a:latin typeface="Arial" charset="0"/>
                <a:ea typeface="ＭＳ Ｐゴシック" charset="-128"/>
              </a:defRPr>
            </a:lvl8pPr>
            <a:lvl9pPr marL="3886200" indent="-228600" eaLnBrk="0" fontAlgn="base" hangingPunct="0">
              <a:spcBef>
                <a:spcPct val="0"/>
              </a:spcBef>
              <a:spcAft>
                <a:spcPct val="0"/>
              </a:spcAft>
              <a:defRPr kumimoji="1" sz="2000">
                <a:solidFill>
                  <a:schemeClr val="bg1"/>
                </a:solidFill>
                <a:latin typeface="Arial" charset="0"/>
                <a:ea typeface="ＭＳ Ｐゴシック" charset="-128"/>
              </a:defRPr>
            </a:lvl9pPr>
          </a:lstStyle>
          <a:p>
            <a:r>
              <a:rPr lang="en-US" altLang="ja-JP" sz="1200" dirty="0" smtClean="0">
                <a:latin typeface="+mn-lt"/>
              </a:rPr>
              <a:t>TRL 6</a:t>
            </a:r>
            <a:r>
              <a:rPr lang="en-US" altLang="ja-JP" sz="1200" dirty="0">
                <a:latin typeface="Arial Unicode MS" pitchFamily="50" charset="-128"/>
                <a:ea typeface="Arial Unicode MS" pitchFamily="50" charset="-128"/>
                <a:cs typeface="Arial Unicode MS" pitchFamily="50" charset="-128"/>
              </a:rPr>
              <a:t> ~ </a:t>
            </a:r>
            <a:r>
              <a:rPr lang="en-US" altLang="ja-JP" sz="1200" dirty="0" smtClean="0">
                <a:latin typeface="+mn-lt"/>
              </a:rPr>
              <a:t>7</a:t>
            </a:r>
            <a:endParaRPr lang="ja-JP" altLang="en-US" sz="1200" dirty="0">
              <a:latin typeface="+mn-lt"/>
            </a:endParaRPr>
          </a:p>
        </p:txBody>
      </p:sp>
      <p:sp>
        <p:nvSpPr>
          <p:cNvPr id="22" name="テキスト ボックス 48"/>
          <p:cNvSpPr txBox="1">
            <a:spLocks noChangeArrowheads="1"/>
          </p:cNvSpPr>
          <p:nvPr/>
        </p:nvSpPr>
        <p:spPr bwMode="auto">
          <a:xfrm>
            <a:off x="6192618" y="4820852"/>
            <a:ext cx="768159" cy="276999"/>
          </a:xfrm>
          <a:prstGeom prst="rect">
            <a:avLst/>
          </a:prstGeom>
          <a:solidFill>
            <a:srgbClr val="0070C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kumimoji="1" sz="2000">
                <a:solidFill>
                  <a:schemeClr val="bg1"/>
                </a:solidFill>
                <a:latin typeface="Arial" charset="0"/>
                <a:ea typeface="ＭＳ Ｐゴシック" charset="-128"/>
              </a:defRPr>
            </a:lvl1pPr>
            <a:lvl2pPr marL="742950" indent="-285750" eaLnBrk="0" hangingPunct="0">
              <a:defRPr kumimoji="1" sz="2000">
                <a:solidFill>
                  <a:schemeClr val="bg1"/>
                </a:solidFill>
                <a:latin typeface="Arial" charset="0"/>
                <a:ea typeface="ＭＳ Ｐゴシック" charset="-128"/>
              </a:defRPr>
            </a:lvl2pPr>
            <a:lvl3pPr marL="1143000" indent="-228600" eaLnBrk="0" hangingPunct="0">
              <a:defRPr kumimoji="1" sz="2000">
                <a:solidFill>
                  <a:schemeClr val="bg1"/>
                </a:solidFill>
                <a:latin typeface="Arial" charset="0"/>
                <a:ea typeface="ＭＳ Ｐゴシック" charset="-128"/>
              </a:defRPr>
            </a:lvl3pPr>
            <a:lvl4pPr marL="1600200" indent="-228600" eaLnBrk="0" hangingPunct="0">
              <a:defRPr kumimoji="1" sz="2000">
                <a:solidFill>
                  <a:schemeClr val="bg1"/>
                </a:solidFill>
                <a:latin typeface="Arial" charset="0"/>
                <a:ea typeface="ＭＳ Ｐゴシック" charset="-128"/>
              </a:defRPr>
            </a:lvl4pPr>
            <a:lvl5pPr marL="2057400" indent="-228600" eaLnBrk="0" hangingPunct="0">
              <a:defRPr kumimoji="1" sz="2000">
                <a:solidFill>
                  <a:schemeClr val="bg1"/>
                </a:solidFill>
                <a:latin typeface="Arial" charset="0"/>
                <a:ea typeface="ＭＳ Ｐゴシック" charset="-128"/>
              </a:defRPr>
            </a:lvl5pPr>
            <a:lvl6pPr marL="2514600" indent="-228600" eaLnBrk="0" fontAlgn="base" hangingPunct="0">
              <a:spcBef>
                <a:spcPct val="0"/>
              </a:spcBef>
              <a:spcAft>
                <a:spcPct val="0"/>
              </a:spcAft>
              <a:defRPr kumimoji="1" sz="2000">
                <a:solidFill>
                  <a:schemeClr val="bg1"/>
                </a:solidFill>
                <a:latin typeface="Arial" charset="0"/>
                <a:ea typeface="ＭＳ Ｐゴシック" charset="-128"/>
              </a:defRPr>
            </a:lvl6pPr>
            <a:lvl7pPr marL="2971800" indent="-228600" eaLnBrk="0" fontAlgn="base" hangingPunct="0">
              <a:spcBef>
                <a:spcPct val="0"/>
              </a:spcBef>
              <a:spcAft>
                <a:spcPct val="0"/>
              </a:spcAft>
              <a:defRPr kumimoji="1" sz="2000">
                <a:solidFill>
                  <a:schemeClr val="bg1"/>
                </a:solidFill>
                <a:latin typeface="Arial" charset="0"/>
                <a:ea typeface="ＭＳ Ｐゴシック" charset="-128"/>
              </a:defRPr>
            </a:lvl7pPr>
            <a:lvl8pPr marL="3429000" indent="-228600" eaLnBrk="0" fontAlgn="base" hangingPunct="0">
              <a:spcBef>
                <a:spcPct val="0"/>
              </a:spcBef>
              <a:spcAft>
                <a:spcPct val="0"/>
              </a:spcAft>
              <a:defRPr kumimoji="1" sz="2000">
                <a:solidFill>
                  <a:schemeClr val="bg1"/>
                </a:solidFill>
                <a:latin typeface="Arial" charset="0"/>
                <a:ea typeface="ＭＳ Ｐゴシック" charset="-128"/>
              </a:defRPr>
            </a:lvl8pPr>
            <a:lvl9pPr marL="3886200" indent="-228600" eaLnBrk="0" fontAlgn="base" hangingPunct="0">
              <a:spcBef>
                <a:spcPct val="0"/>
              </a:spcBef>
              <a:spcAft>
                <a:spcPct val="0"/>
              </a:spcAft>
              <a:defRPr kumimoji="1" sz="2000">
                <a:solidFill>
                  <a:schemeClr val="bg1"/>
                </a:solidFill>
                <a:latin typeface="Arial" charset="0"/>
                <a:ea typeface="ＭＳ Ｐゴシック" charset="-128"/>
              </a:defRPr>
            </a:lvl9pPr>
          </a:lstStyle>
          <a:p>
            <a:r>
              <a:rPr lang="en-US" altLang="ja-JP" sz="1200" dirty="0" smtClean="0">
                <a:latin typeface="+mn-lt"/>
              </a:rPr>
              <a:t>TRL 8 </a:t>
            </a:r>
            <a:r>
              <a:rPr lang="en-US" altLang="ja-JP" sz="1200" dirty="0" smtClean="0">
                <a:latin typeface="Arial Unicode MS" pitchFamily="50" charset="-128"/>
                <a:ea typeface="Arial Unicode MS" pitchFamily="50" charset="-128"/>
                <a:cs typeface="Arial Unicode MS" pitchFamily="50" charset="-128"/>
              </a:rPr>
              <a:t>~ </a:t>
            </a:r>
            <a:r>
              <a:rPr lang="en-US" altLang="ja-JP" sz="1200" dirty="0" smtClean="0">
                <a:latin typeface="+mn-lt"/>
              </a:rPr>
              <a:t>9</a:t>
            </a:r>
            <a:endParaRPr lang="ja-JP" altLang="en-US" sz="1200" dirty="0">
              <a:latin typeface="+mn-lt"/>
            </a:endParaRPr>
          </a:p>
        </p:txBody>
      </p:sp>
      <p:sp>
        <p:nvSpPr>
          <p:cNvPr id="23" name="テキスト ボックス 18"/>
          <p:cNvSpPr txBox="1">
            <a:spLocks noChangeArrowheads="1"/>
          </p:cNvSpPr>
          <p:nvPr/>
        </p:nvSpPr>
        <p:spPr bwMode="auto">
          <a:xfrm>
            <a:off x="7604043" y="5609480"/>
            <a:ext cx="12195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2000">
                <a:solidFill>
                  <a:schemeClr val="bg1"/>
                </a:solidFill>
                <a:latin typeface="Arial" charset="0"/>
                <a:ea typeface="ＭＳ Ｐゴシック" charset="-128"/>
              </a:defRPr>
            </a:lvl1pPr>
            <a:lvl2pPr marL="742950" indent="-285750" eaLnBrk="0" hangingPunct="0">
              <a:defRPr kumimoji="1" sz="2000">
                <a:solidFill>
                  <a:schemeClr val="bg1"/>
                </a:solidFill>
                <a:latin typeface="Arial" charset="0"/>
                <a:ea typeface="ＭＳ Ｐゴシック" charset="-128"/>
              </a:defRPr>
            </a:lvl2pPr>
            <a:lvl3pPr marL="1143000" indent="-228600" eaLnBrk="0" hangingPunct="0">
              <a:defRPr kumimoji="1" sz="2000">
                <a:solidFill>
                  <a:schemeClr val="bg1"/>
                </a:solidFill>
                <a:latin typeface="Arial" charset="0"/>
                <a:ea typeface="ＭＳ Ｐゴシック" charset="-128"/>
              </a:defRPr>
            </a:lvl3pPr>
            <a:lvl4pPr marL="1600200" indent="-228600" eaLnBrk="0" hangingPunct="0">
              <a:defRPr kumimoji="1" sz="2000">
                <a:solidFill>
                  <a:schemeClr val="bg1"/>
                </a:solidFill>
                <a:latin typeface="Arial" charset="0"/>
                <a:ea typeface="ＭＳ Ｐゴシック" charset="-128"/>
              </a:defRPr>
            </a:lvl4pPr>
            <a:lvl5pPr marL="2057400" indent="-228600" eaLnBrk="0" hangingPunct="0">
              <a:defRPr kumimoji="1" sz="2000">
                <a:solidFill>
                  <a:schemeClr val="bg1"/>
                </a:solidFill>
                <a:latin typeface="Arial" charset="0"/>
                <a:ea typeface="ＭＳ Ｐゴシック" charset="-128"/>
              </a:defRPr>
            </a:lvl5pPr>
            <a:lvl6pPr marL="2514600" indent="-228600" eaLnBrk="0" fontAlgn="base" hangingPunct="0">
              <a:spcBef>
                <a:spcPct val="0"/>
              </a:spcBef>
              <a:spcAft>
                <a:spcPct val="0"/>
              </a:spcAft>
              <a:defRPr kumimoji="1" sz="2000">
                <a:solidFill>
                  <a:schemeClr val="bg1"/>
                </a:solidFill>
                <a:latin typeface="Arial" charset="0"/>
                <a:ea typeface="ＭＳ Ｐゴシック" charset="-128"/>
              </a:defRPr>
            </a:lvl6pPr>
            <a:lvl7pPr marL="2971800" indent="-228600" eaLnBrk="0" fontAlgn="base" hangingPunct="0">
              <a:spcBef>
                <a:spcPct val="0"/>
              </a:spcBef>
              <a:spcAft>
                <a:spcPct val="0"/>
              </a:spcAft>
              <a:defRPr kumimoji="1" sz="2000">
                <a:solidFill>
                  <a:schemeClr val="bg1"/>
                </a:solidFill>
                <a:latin typeface="Arial" charset="0"/>
                <a:ea typeface="ＭＳ Ｐゴシック" charset="-128"/>
              </a:defRPr>
            </a:lvl7pPr>
            <a:lvl8pPr marL="3429000" indent="-228600" eaLnBrk="0" fontAlgn="base" hangingPunct="0">
              <a:spcBef>
                <a:spcPct val="0"/>
              </a:spcBef>
              <a:spcAft>
                <a:spcPct val="0"/>
              </a:spcAft>
              <a:defRPr kumimoji="1" sz="2000">
                <a:solidFill>
                  <a:schemeClr val="bg1"/>
                </a:solidFill>
                <a:latin typeface="Arial" charset="0"/>
                <a:ea typeface="ＭＳ Ｐゴシック" charset="-128"/>
              </a:defRPr>
            </a:lvl8pPr>
            <a:lvl9pPr marL="3886200" indent="-228600" eaLnBrk="0" fontAlgn="base" hangingPunct="0">
              <a:spcBef>
                <a:spcPct val="0"/>
              </a:spcBef>
              <a:spcAft>
                <a:spcPct val="0"/>
              </a:spcAft>
              <a:defRPr kumimoji="1" sz="2000">
                <a:solidFill>
                  <a:schemeClr val="bg1"/>
                </a:solidFill>
                <a:latin typeface="Arial" charset="0"/>
                <a:ea typeface="ＭＳ Ｐゴシック" charset="-128"/>
              </a:defRPr>
            </a:lvl9pPr>
          </a:lstStyle>
          <a:p>
            <a:pPr algn="just"/>
            <a:r>
              <a:rPr lang="en-US" altLang="ja-JP" sz="1200" dirty="0" smtClean="0">
                <a:solidFill>
                  <a:schemeClr val="tx1"/>
                </a:solidFill>
                <a:latin typeface="+mn-lt"/>
              </a:rPr>
              <a:t>Reusable system</a:t>
            </a:r>
            <a:endParaRPr lang="en-US" altLang="ja-JP" sz="1200" dirty="0">
              <a:solidFill>
                <a:schemeClr val="tx1"/>
              </a:solidFill>
              <a:latin typeface="+mn-lt"/>
            </a:endParaRPr>
          </a:p>
        </p:txBody>
      </p:sp>
      <p:cxnSp>
        <p:nvCxnSpPr>
          <p:cNvPr id="24" name="直線矢印コネクタ 26"/>
          <p:cNvCxnSpPr>
            <a:cxnSpLocks noChangeShapeType="1"/>
          </p:cNvCxnSpPr>
          <p:nvPr/>
        </p:nvCxnSpPr>
        <p:spPr bwMode="auto">
          <a:xfrm>
            <a:off x="5876091" y="6000826"/>
            <a:ext cx="460514" cy="156342"/>
          </a:xfrm>
          <a:prstGeom prst="straightConnector1">
            <a:avLst/>
          </a:prstGeom>
          <a:noFill/>
          <a:ln w="25400" algn="ctr">
            <a:solidFill>
              <a:schemeClr val="accent3">
                <a:lumMod val="50000"/>
              </a:schemeClr>
            </a:solidFill>
            <a:prstDash val="sysDot"/>
            <a:round/>
            <a:headEnd/>
            <a:tailEnd type="triangle" w="lg" len="lg"/>
          </a:ln>
          <a:extLst>
            <a:ext uri="{909E8E84-426E-40DD-AFC4-6F175D3DCCD1}">
              <a14:hiddenFill xmlns:a14="http://schemas.microsoft.com/office/drawing/2010/main">
                <a:noFill/>
              </a14:hiddenFill>
            </a:ext>
          </a:extLst>
        </p:spPr>
      </p:cxnSp>
      <p:sp>
        <p:nvSpPr>
          <p:cNvPr id="25" name="テキスト ボックス 24"/>
          <p:cNvSpPr txBox="1"/>
          <p:nvPr/>
        </p:nvSpPr>
        <p:spPr>
          <a:xfrm>
            <a:off x="2032067" y="4300162"/>
            <a:ext cx="670274" cy="361910"/>
          </a:xfrm>
          <a:prstGeom prst="ellipse">
            <a:avLst/>
          </a:prstGeom>
          <a:solidFill>
            <a:schemeClr val="accent3">
              <a:lumMod val="50000"/>
            </a:schemeClr>
          </a:solidFill>
          <a:ln w="38100">
            <a:solidFill>
              <a:schemeClr val="accent3">
                <a:lumMod val="50000"/>
              </a:schemeClr>
            </a:solidFill>
          </a:ln>
        </p:spPr>
        <p:txBody>
          <a:bodyPr wrap="none" lIns="36000" tIns="36000" rIns="36000" bIns="36000">
            <a:spAutoFit/>
          </a:bodyPr>
          <a:lstStyle/>
          <a:p>
            <a:pPr algn="dist" eaLnBrk="0" hangingPunct="0">
              <a:defRPr/>
            </a:pPr>
            <a:r>
              <a:rPr lang="en-US" altLang="ja-JP" sz="1200" dirty="0" smtClean="0">
                <a:solidFill>
                  <a:schemeClr val="bg1"/>
                </a:solidFill>
                <a:latin typeface="Arial Unicode MS" pitchFamily="50" charset="-128"/>
                <a:ea typeface="Arial Unicode MS" pitchFamily="50" charset="-128"/>
                <a:cs typeface="Arial Unicode MS" pitchFamily="50" charset="-128"/>
              </a:rPr>
              <a:t>~</a:t>
            </a:r>
            <a:r>
              <a:rPr lang="en-US" altLang="ja-JP" sz="1200" dirty="0" smtClean="0">
                <a:ln w="12700">
                  <a:noFill/>
                  <a:prstDash val="solid"/>
                </a:ln>
                <a:solidFill>
                  <a:schemeClr val="bg1"/>
                </a:solidFill>
              </a:rPr>
              <a:t>2010</a:t>
            </a:r>
            <a:endParaRPr lang="ja-JP" altLang="en-US" sz="1200" dirty="0">
              <a:ln w="12700">
                <a:noFill/>
                <a:prstDash val="solid"/>
              </a:ln>
              <a:solidFill>
                <a:schemeClr val="bg1"/>
              </a:solidFill>
            </a:endParaRPr>
          </a:p>
        </p:txBody>
      </p:sp>
      <p:sp>
        <p:nvSpPr>
          <p:cNvPr id="26" name="テキスト ボックス 25"/>
          <p:cNvSpPr txBox="1"/>
          <p:nvPr/>
        </p:nvSpPr>
        <p:spPr>
          <a:xfrm>
            <a:off x="517691" y="4509120"/>
            <a:ext cx="670274" cy="361910"/>
          </a:xfrm>
          <a:prstGeom prst="ellipse">
            <a:avLst/>
          </a:prstGeom>
          <a:solidFill>
            <a:schemeClr val="accent3">
              <a:lumMod val="50000"/>
            </a:schemeClr>
          </a:solidFill>
          <a:ln w="38100">
            <a:solidFill>
              <a:schemeClr val="accent3">
                <a:lumMod val="50000"/>
              </a:schemeClr>
            </a:solidFill>
          </a:ln>
        </p:spPr>
        <p:txBody>
          <a:bodyPr wrap="none" lIns="36000" tIns="36000" rIns="36000" bIns="36000">
            <a:spAutoFit/>
          </a:bodyPr>
          <a:lstStyle/>
          <a:p>
            <a:pPr algn="dist" eaLnBrk="0" hangingPunct="0">
              <a:defRPr/>
            </a:pPr>
            <a:r>
              <a:rPr lang="en-US" altLang="ja-JP" sz="1200" dirty="0" smtClean="0">
                <a:solidFill>
                  <a:schemeClr val="bg1"/>
                </a:solidFill>
                <a:latin typeface="Arial Unicode MS" pitchFamily="50" charset="-128"/>
                <a:ea typeface="Arial Unicode MS" pitchFamily="50" charset="-128"/>
                <a:cs typeface="Arial Unicode MS" pitchFamily="50" charset="-128"/>
              </a:rPr>
              <a:t>~</a:t>
            </a:r>
            <a:r>
              <a:rPr lang="en-US" altLang="ja-JP" sz="1200" dirty="0" smtClean="0">
                <a:ln w="12700">
                  <a:noFill/>
                  <a:prstDash val="solid"/>
                </a:ln>
                <a:solidFill>
                  <a:schemeClr val="bg1"/>
                </a:solidFill>
              </a:rPr>
              <a:t>2008</a:t>
            </a:r>
            <a:endParaRPr lang="ja-JP" altLang="en-US" sz="1200" dirty="0">
              <a:ln w="12700">
                <a:noFill/>
                <a:prstDash val="solid"/>
              </a:ln>
              <a:solidFill>
                <a:schemeClr val="bg1"/>
              </a:solidFill>
            </a:endParaRPr>
          </a:p>
        </p:txBody>
      </p:sp>
      <p:sp>
        <p:nvSpPr>
          <p:cNvPr id="27" name="テキスト ボックス 48"/>
          <p:cNvSpPr txBox="1">
            <a:spLocks noChangeArrowheads="1"/>
          </p:cNvSpPr>
          <p:nvPr/>
        </p:nvSpPr>
        <p:spPr bwMode="auto">
          <a:xfrm>
            <a:off x="597778" y="6086929"/>
            <a:ext cx="521297" cy="276999"/>
          </a:xfrm>
          <a:prstGeom prst="rect">
            <a:avLst/>
          </a:prstGeom>
          <a:solidFill>
            <a:srgbClr val="0070C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kumimoji="1" sz="2000">
                <a:solidFill>
                  <a:schemeClr val="bg1"/>
                </a:solidFill>
                <a:latin typeface="Arial" charset="0"/>
                <a:ea typeface="ＭＳ Ｐゴシック" charset="-128"/>
              </a:defRPr>
            </a:lvl1pPr>
            <a:lvl2pPr marL="742950" indent="-285750" eaLnBrk="0" hangingPunct="0">
              <a:defRPr kumimoji="1" sz="2000">
                <a:solidFill>
                  <a:schemeClr val="bg1"/>
                </a:solidFill>
                <a:latin typeface="Arial" charset="0"/>
                <a:ea typeface="ＭＳ Ｐゴシック" charset="-128"/>
              </a:defRPr>
            </a:lvl2pPr>
            <a:lvl3pPr marL="1143000" indent="-228600" eaLnBrk="0" hangingPunct="0">
              <a:defRPr kumimoji="1" sz="2000">
                <a:solidFill>
                  <a:schemeClr val="bg1"/>
                </a:solidFill>
                <a:latin typeface="Arial" charset="0"/>
                <a:ea typeface="ＭＳ Ｐゴシック" charset="-128"/>
              </a:defRPr>
            </a:lvl3pPr>
            <a:lvl4pPr marL="1600200" indent="-228600" eaLnBrk="0" hangingPunct="0">
              <a:defRPr kumimoji="1" sz="2000">
                <a:solidFill>
                  <a:schemeClr val="bg1"/>
                </a:solidFill>
                <a:latin typeface="Arial" charset="0"/>
                <a:ea typeface="ＭＳ Ｐゴシック" charset="-128"/>
              </a:defRPr>
            </a:lvl4pPr>
            <a:lvl5pPr marL="2057400" indent="-228600" eaLnBrk="0" hangingPunct="0">
              <a:defRPr kumimoji="1" sz="2000">
                <a:solidFill>
                  <a:schemeClr val="bg1"/>
                </a:solidFill>
                <a:latin typeface="Arial" charset="0"/>
                <a:ea typeface="ＭＳ Ｐゴシック" charset="-128"/>
              </a:defRPr>
            </a:lvl5pPr>
            <a:lvl6pPr marL="2514600" indent="-228600" eaLnBrk="0" fontAlgn="base" hangingPunct="0">
              <a:spcBef>
                <a:spcPct val="0"/>
              </a:spcBef>
              <a:spcAft>
                <a:spcPct val="0"/>
              </a:spcAft>
              <a:defRPr kumimoji="1" sz="2000">
                <a:solidFill>
                  <a:schemeClr val="bg1"/>
                </a:solidFill>
                <a:latin typeface="Arial" charset="0"/>
                <a:ea typeface="ＭＳ Ｐゴシック" charset="-128"/>
              </a:defRPr>
            </a:lvl6pPr>
            <a:lvl7pPr marL="2971800" indent="-228600" eaLnBrk="0" fontAlgn="base" hangingPunct="0">
              <a:spcBef>
                <a:spcPct val="0"/>
              </a:spcBef>
              <a:spcAft>
                <a:spcPct val="0"/>
              </a:spcAft>
              <a:defRPr kumimoji="1" sz="2000">
                <a:solidFill>
                  <a:schemeClr val="bg1"/>
                </a:solidFill>
                <a:latin typeface="Arial" charset="0"/>
                <a:ea typeface="ＭＳ Ｐゴシック" charset="-128"/>
              </a:defRPr>
            </a:lvl7pPr>
            <a:lvl8pPr marL="3429000" indent="-228600" eaLnBrk="0" fontAlgn="base" hangingPunct="0">
              <a:spcBef>
                <a:spcPct val="0"/>
              </a:spcBef>
              <a:spcAft>
                <a:spcPct val="0"/>
              </a:spcAft>
              <a:defRPr kumimoji="1" sz="2000">
                <a:solidFill>
                  <a:schemeClr val="bg1"/>
                </a:solidFill>
                <a:latin typeface="Arial" charset="0"/>
                <a:ea typeface="ＭＳ Ｐゴシック" charset="-128"/>
              </a:defRPr>
            </a:lvl8pPr>
            <a:lvl9pPr marL="3886200" indent="-228600" eaLnBrk="0" fontAlgn="base" hangingPunct="0">
              <a:spcBef>
                <a:spcPct val="0"/>
              </a:spcBef>
              <a:spcAft>
                <a:spcPct val="0"/>
              </a:spcAft>
              <a:defRPr kumimoji="1" sz="2000">
                <a:solidFill>
                  <a:schemeClr val="bg1"/>
                </a:solidFill>
                <a:latin typeface="Arial" charset="0"/>
                <a:ea typeface="ＭＳ Ｐゴシック" charset="-128"/>
              </a:defRPr>
            </a:lvl9pPr>
          </a:lstStyle>
          <a:p>
            <a:r>
              <a:rPr lang="en-US" altLang="ja-JP" sz="1200" dirty="0" smtClean="0">
                <a:latin typeface="+mn-lt"/>
              </a:rPr>
              <a:t>TRL 3</a:t>
            </a:r>
            <a:endParaRPr lang="ja-JP" altLang="en-US" sz="1200" dirty="0">
              <a:latin typeface="+mn-lt"/>
            </a:endParaRPr>
          </a:p>
        </p:txBody>
      </p:sp>
      <p:sp>
        <p:nvSpPr>
          <p:cNvPr id="28" name="正方形/長方形 27"/>
          <p:cNvSpPr/>
          <p:nvPr/>
        </p:nvSpPr>
        <p:spPr>
          <a:xfrm>
            <a:off x="1499146" y="4820852"/>
            <a:ext cx="1736116" cy="1200329"/>
          </a:xfrm>
          <a:prstGeom prst="rect">
            <a:avLst/>
          </a:prstGeom>
          <a:ln w="12700">
            <a:solidFill>
              <a:schemeClr val="tx1"/>
            </a:solidFill>
          </a:ln>
        </p:spPr>
        <p:txBody>
          <a:bodyPr wrap="none">
            <a:spAutoFit/>
          </a:bodyPr>
          <a:lstStyle/>
          <a:p>
            <a:pPr marL="88900" indent="-88900">
              <a:buClr>
                <a:srgbClr val="FFFFFF"/>
              </a:buClr>
              <a:defRPr/>
            </a:pPr>
            <a:r>
              <a:rPr lang="en-US" altLang="ja-JP" sz="1200" dirty="0" smtClean="0">
                <a:ea typeface="ＭＳ Ｐゴシック" pitchFamily="50" charset="-128"/>
              </a:rPr>
              <a:t>Front-loading phase</a:t>
            </a:r>
          </a:p>
          <a:p>
            <a:pPr marL="171450" indent="-171450">
              <a:buFont typeface="Wingdings" pitchFamily="2" charset="2"/>
              <a:buChar char="l"/>
              <a:defRPr/>
            </a:pPr>
            <a:r>
              <a:rPr lang="en-US" altLang="ja-JP" sz="1200" dirty="0" smtClean="0">
                <a:ea typeface="ＭＳ Ｐゴシック" pitchFamily="50" charset="-128"/>
              </a:rPr>
              <a:t>Light-weight aeroshell</a:t>
            </a:r>
            <a:br>
              <a:rPr lang="en-US" altLang="ja-JP" sz="1200" dirty="0" smtClean="0">
                <a:ea typeface="ＭＳ Ｐゴシック" pitchFamily="50" charset="-128"/>
              </a:rPr>
            </a:br>
            <a:r>
              <a:rPr lang="en-US" altLang="ja-JP" sz="1200" dirty="0" smtClean="0">
                <a:ea typeface="ＭＳ Ｐゴシック" pitchFamily="50" charset="-128"/>
              </a:rPr>
              <a:t>equipped with TPS</a:t>
            </a:r>
          </a:p>
          <a:p>
            <a:pPr marL="171450" indent="-171450">
              <a:buFont typeface="Wingdings" pitchFamily="2" charset="2"/>
              <a:buChar char="l"/>
              <a:defRPr/>
            </a:pPr>
            <a:r>
              <a:rPr lang="en-US" altLang="ja-JP" sz="1200" dirty="0" smtClean="0">
                <a:ea typeface="ＭＳ Ｐゴシック" pitchFamily="50" charset="-128"/>
              </a:rPr>
              <a:t>GNC subsystem</a:t>
            </a:r>
          </a:p>
          <a:p>
            <a:pPr marL="171450" indent="-171450">
              <a:buFont typeface="Wingdings" pitchFamily="2" charset="2"/>
              <a:buChar char="l"/>
              <a:defRPr/>
            </a:pPr>
            <a:r>
              <a:rPr lang="en-US" altLang="ja-JP" sz="1200" dirty="0" smtClean="0">
                <a:ea typeface="ＭＳ Ｐゴシック" pitchFamily="50" charset="-128"/>
              </a:rPr>
              <a:t>Sample collector</a:t>
            </a:r>
          </a:p>
          <a:p>
            <a:pPr marL="171450" indent="-171450">
              <a:buFont typeface="Wingdings" pitchFamily="2" charset="2"/>
              <a:buChar char="l"/>
              <a:defRPr/>
            </a:pPr>
            <a:r>
              <a:rPr lang="en-US" altLang="ja-JP" sz="1200" dirty="0" smtClean="0">
                <a:ea typeface="ＭＳ Ｐゴシック" pitchFamily="50" charset="-128"/>
              </a:rPr>
              <a:t>Demonstrator design</a:t>
            </a:r>
            <a:endParaRPr lang="ja-JP" altLang="en-US" sz="1200" dirty="0">
              <a:ea typeface="ＭＳ Ｐゴシック" pitchFamily="1" charset="-128"/>
            </a:endParaRPr>
          </a:p>
        </p:txBody>
      </p:sp>
      <p:sp>
        <p:nvSpPr>
          <p:cNvPr id="29" name="テキスト ボックス 48"/>
          <p:cNvSpPr txBox="1">
            <a:spLocks noChangeArrowheads="1"/>
          </p:cNvSpPr>
          <p:nvPr/>
        </p:nvSpPr>
        <p:spPr bwMode="auto">
          <a:xfrm>
            <a:off x="1983124" y="6090885"/>
            <a:ext cx="768159" cy="276999"/>
          </a:xfrm>
          <a:prstGeom prst="rect">
            <a:avLst/>
          </a:prstGeom>
          <a:solidFill>
            <a:srgbClr val="0070C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kumimoji="1" sz="2000">
                <a:solidFill>
                  <a:schemeClr val="bg1"/>
                </a:solidFill>
                <a:latin typeface="Arial" charset="0"/>
                <a:ea typeface="ＭＳ Ｐゴシック" charset="-128"/>
              </a:defRPr>
            </a:lvl1pPr>
            <a:lvl2pPr marL="742950" indent="-285750" eaLnBrk="0" hangingPunct="0">
              <a:defRPr kumimoji="1" sz="2000">
                <a:solidFill>
                  <a:schemeClr val="bg1"/>
                </a:solidFill>
                <a:latin typeface="Arial" charset="0"/>
                <a:ea typeface="ＭＳ Ｐゴシック" charset="-128"/>
              </a:defRPr>
            </a:lvl2pPr>
            <a:lvl3pPr marL="1143000" indent="-228600" eaLnBrk="0" hangingPunct="0">
              <a:defRPr kumimoji="1" sz="2000">
                <a:solidFill>
                  <a:schemeClr val="bg1"/>
                </a:solidFill>
                <a:latin typeface="Arial" charset="0"/>
                <a:ea typeface="ＭＳ Ｐゴシック" charset="-128"/>
              </a:defRPr>
            </a:lvl3pPr>
            <a:lvl4pPr marL="1600200" indent="-228600" eaLnBrk="0" hangingPunct="0">
              <a:defRPr kumimoji="1" sz="2000">
                <a:solidFill>
                  <a:schemeClr val="bg1"/>
                </a:solidFill>
                <a:latin typeface="Arial" charset="0"/>
                <a:ea typeface="ＭＳ Ｐゴシック" charset="-128"/>
              </a:defRPr>
            </a:lvl4pPr>
            <a:lvl5pPr marL="2057400" indent="-228600" eaLnBrk="0" hangingPunct="0">
              <a:defRPr kumimoji="1" sz="2000">
                <a:solidFill>
                  <a:schemeClr val="bg1"/>
                </a:solidFill>
                <a:latin typeface="Arial" charset="0"/>
                <a:ea typeface="ＭＳ Ｐゴシック" charset="-128"/>
              </a:defRPr>
            </a:lvl5pPr>
            <a:lvl6pPr marL="2514600" indent="-228600" eaLnBrk="0" fontAlgn="base" hangingPunct="0">
              <a:spcBef>
                <a:spcPct val="0"/>
              </a:spcBef>
              <a:spcAft>
                <a:spcPct val="0"/>
              </a:spcAft>
              <a:defRPr kumimoji="1" sz="2000">
                <a:solidFill>
                  <a:schemeClr val="bg1"/>
                </a:solidFill>
                <a:latin typeface="Arial" charset="0"/>
                <a:ea typeface="ＭＳ Ｐゴシック" charset="-128"/>
              </a:defRPr>
            </a:lvl6pPr>
            <a:lvl7pPr marL="2971800" indent="-228600" eaLnBrk="0" fontAlgn="base" hangingPunct="0">
              <a:spcBef>
                <a:spcPct val="0"/>
              </a:spcBef>
              <a:spcAft>
                <a:spcPct val="0"/>
              </a:spcAft>
              <a:defRPr kumimoji="1" sz="2000">
                <a:solidFill>
                  <a:schemeClr val="bg1"/>
                </a:solidFill>
                <a:latin typeface="Arial" charset="0"/>
                <a:ea typeface="ＭＳ Ｐゴシック" charset="-128"/>
              </a:defRPr>
            </a:lvl7pPr>
            <a:lvl8pPr marL="3429000" indent="-228600" eaLnBrk="0" fontAlgn="base" hangingPunct="0">
              <a:spcBef>
                <a:spcPct val="0"/>
              </a:spcBef>
              <a:spcAft>
                <a:spcPct val="0"/>
              </a:spcAft>
              <a:defRPr kumimoji="1" sz="2000">
                <a:solidFill>
                  <a:schemeClr val="bg1"/>
                </a:solidFill>
                <a:latin typeface="Arial" charset="0"/>
                <a:ea typeface="ＭＳ Ｐゴシック" charset="-128"/>
              </a:defRPr>
            </a:lvl8pPr>
            <a:lvl9pPr marL="3886200" indent="-228600" eaLnBrk="0" fontAlgn="base" hangingPunct="0">
              <a:spcBef>
                <a:spcPct val="0"/>
              </a:spcBef>
              <a:spcAft>
                <a:spcPct val="0"/>
              </a:spcAft>
              <a:defRPr kumimoji="1" sz="2000">
                <a:solidFill>
                  <a:schemeClr val="bg1"/>
                </a:solidFill>
                <a:latin typeface="Arial" charset="0"/>
                <a:ea typeface="ＭＳ Ｐゴシック" charset="-128"/>
              </a:defRPr>
            </a:lvl9pPr>
          </a:lstStyle>
          <a:p>
            <a:r>
              <a:rPr lang="en-US" altLang="ja-JP" sz="1200" dirty="0" smtClean="0">
                <a:latin typeface="+mn-lt"/>
              </a:rPr>
              <a:t>TRL 4 </a:t>
            </a:r>
            <a:r>
              <a:rPr lang="en-US" altLang="ja-JP" sz="1200" dirty="0" smtClean="0">
                <a:latin typeface="Arial Unicode MS" pitchFamily="50" charset="-128"/>
                <a:ea typeface="Arial Unicode MS" pitchFamily="50" charset="-128"/>
                <a:cs typeface="Arial Unicode MS" pitchFamily="50" charset="-128"/>
              </a:rPr>
              <a:t>~ </a:t>
            </a:r>
            <a:r>
              <a:rPr lang="en-US" altLang="ja-JP" sz="1200" dirty="0" smtClean="0">
                <a:latin typeface="+mn-lt"/>
              </a:rPr>
              <a:t>5</a:t>
            </a:r>
            <a:endParaRPr lang="ja-JP" altLang="en-US" sz="1200" dirty="0">
              <a:latin typeface="+mn-lt"/>
            </a:endParaRPr>
          </a:p>
        </p:txBody>
      </p:sp>
      <p:sp>
        <p:nvSpPr>
          <p:cNvPr id="30" name="正方形/長方形 29"/>
          <p:cNvSpPr/>
          <p:nvPr/>
        </p:nvSpPr>
        <p:spPr>
          <a:xfrm>
            <a:off x="275010" y="5169829"/>
            <a:ext cx="1155637" cy="830997"/>
          </a:xfrm>
          <a:prstGeom prst="rect">
            <a:avLst/>
          </a:prstGeom>
          <a:ln w="12700">
            <a:solidFill>
              <a:schemeClr val="tx1"/>
            </a:solidFill>
          </a:ln>
        </p:spPr>
        <p:txBody>
          <a:bodyPr wrap="none">
            <a:spAutoFit/>
          </a:bodyPr>
          <a:lstStyle/>
          <a:p>
            <a:pPr marL="171450" indent="-171450">
              <a:buFont typeface="Wingdings" pitchFamily="2" charset="2"/>
              <a:buChar char="l"/>
              <a:defRPr/>
            </a:pPr>
            <a:r>
              <a:rPr lang="en-US" altLang="ja-JP" sz="1200" dirty="0" smtClean="0">
                <a:ea typeface="ＭＳ Ｐゴシック" pitchFamily="1" charset="-128"/>
              </a:rPr>
              <a:t>Conceptual</a:t>
            </a:r>
            <a:br>
              <a:rPr lang="en-US" altLang="ja-JP" sz="1200" dirty="0" smtClean="0">
                <a:ea typeface="ＭＳ Ｐゴシック" pitchFamily="1" charset="-128"/>
              </a:rPr>
            </a:br>
            <a:r>
              <a:rPr lang="en-US" altLang="ja-JP" sz="1200" dirty="0" smtClean="0">
                <a:ea typeface="ＭＳ Ｐゴシック" pitchFamily="1" charset="-128"/>
              </a:rPr>
              <a:t>study</a:t>
            </a:r>
          </a:p>
          <a:p>
            <a:pPr marL="171450" indent="-171450">
              <a:buFont typeface="Wingdings" pitchFamily="2" charset="2"/>
              <a:buChar char="l"/>
              <a:defRPr/>
            </a:pPr>
            <a:r>
              <a:rPr lang="en-US" altLang="ja-JP" sz="1200" dirty="0" smtClean="0">
                <a:ea typeface="ＭＳ Ｐゴシック" pitchFamily="1" charset="-128"/>
              </a:rPr>
              <a:t>Verification</a:t>
            </a:r>
            <a:br>
              <a:rPr lang="en-US" altLang="ja-JP" sz="1200" dirty="0" smtClean="0">
                <a:ea typeface="ＭＳ Ｐゴシック" pitchFamily="1" charset="-128"/>
              </a:rPr>
            </a:br>
            <a:r>
              <a:rPr lang="en-US" altLang="ja-JP" sz="1200" dirty="0" smtClean="0">
                <a:ea typeface="ＭＳ Ｐゴシック" pitchFamily="1" charset="-128"/>
              </a:rPr>
              <a:t>in laboratory</a:t>
            </a:r>
            <a:endParaRPr lang="ja-JP" altLang="en-US" sz="1200" dirty="0">
              <a:ea typeface="ＭＳ Ｐゴシック" pitchFamily="1" charset="-128"/>
            </a:endParaRPr>
          </a:p>
        </p:txBody>
      </p:sp>
      <p:pic>
        <p:nvPicPr>
          <p:cNvPr id="36" name="Picture 1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2449" t="23251" r="34784" b="24594"/>
          <a:stretch/>
        </p:blipFill>
        <p:spPr bwMode="auto">
          <a:xfrm>
            <a:off x="4751490" y="4958952"/>
            <a:ext cx="1080000" cy="12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ホームベース 36"/>
          <p:cNvSpPr/>
          <p:nvPr/>
        </p:nvSpPr>
        <p:spPr>
          <a:xfrm rot="5400000">
            <a:off x="2711796" y="3243456"/>
            <a:ext cx="1719495" cy="307777"/>
          </a:xfrm>
          <a:prstGeom prst="homePlate">
            <a:avLst/>
          </a:prstGeom>
          <a:solidFill>
            <a:srgbClr val="0033CC">
              <a:alpha val="67000"/>
            </a:srgbClr>
          </a:solidFill>
          <a:ln>
            <a:solidFill>
              <a:srgbClr val="0033CC">
                <a:alpha val="67000"/>
              </a:srgb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400" dirty="0" smtClean="0"/>
              <a:t>MELOS  MDR (2013)</a:t>
            </a:r>
            <a:endParaRPr kumimoji="1" lang="ja-JP" altLang="en-US" sz="1400" dirty="0"/>
          </a:p>
        </p:txBody>
      </p:sp>
      <p:sp>
        <p:nvSpPr>
          <p:cNvPr id="39" name="ホームベース 38"/>
          <p:cNvSpPr/>
          <p:nvPr/>
        </p:nvSpPr>
        <p:spPr>
          <a:xfrm rot="5400000">
            <a:off x="2176490" y="3157727"/>
            <a:ext cx="1819526" cy="523220"/>
          </a:xfrm>
          <a:prstGeom prst="homePlate">
            <a:avLst/>
          </a:prstGeom>
          <a:solidFill>
            <a:schemeClr val="accent2">
              <a:lumMod val="75000"/>
              <a:alpha val="67000"/>
            </a:schemeClr>
          </a:solidFill>
          <a:ln>
            <a:solidFill>
              <a:schemeClr val="accent2">
                <a:lumMod val="75000"/>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r"/>
            <a:r>
              <a:rPr kumimoji="1" lang="en-US" altLang="ja-JP" sz="1400" dirty="0" smtClean="0"/>
              <a:t>Demonstrator  MDR </a:t>
            </a:r>
            <a:br>
              <a:rPr kumimoji="1" lang="en-US" altLang="ja-JP" sz="1400" dirty="0" smtClean="0"/>
            </a:br>
            <a:r>
              <a:rPr kumimoji="1" lang="en-US" altLang="ja-JP" sz="1400" dirty="0" smtClean="0"/>
              <a:t>(2012E)</a:t>
            </a:r>
            <a:endParaRPr kumimoji="1" lang="ja-JP" altLang="en-US" sz="1400" dirty="0"/>
          </a:p>
        </p:txBody>
      </p:sp>
      <p:sp>
        <p:nvSpPr>
          <p:cNvPr id="40" name="ホームベース 39"/>
          <p:cNvSpPr/>
          <p:nvPr/>
        </p:nvSpPr>
        <p:spPr>
          <a:xfrm rot="5400000">
            <a:off x="4581853" y="2951055"/>
            <a:ext cx="1656224" cy="307777"/>
          </a:xfrm>
          <a:prstGeom prst="homePlate">
            <a:avLst/>
          </a:prstGeom>
          <a:solidFill>
            <a:srgbClr val="0033CC">
              <a:alpha val="67000"/>
            </a:srgbClr>
          </a:solidFill>
          <a:ln>
            <a:solidFill>
              <a:srgbClr val="0033CC">
                <a:alpha val="67000"/>
              </a:srgb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400" dirty="0" smtClean="0"/>
              <a:t>MELOS  PDR (2016)</a:t>
            </a:r>
            <a:endParaRPr kumimoji="1" lang="ja-JP" altLang="en-US" sz="1400" dirty="0"/>
          </a:p>
        </p:txBody>
      </p:sp>
      <p:sp>
        <p:nvSpPr>
          <p:cNvPr id="41" name="ホームベース 40"/>
          <p:cNvSpPr/>
          <p:nvPr/>
        </p:nvSpPr>
        <p:spPr>
          <a:xfrm rot="5400000">
            <a:off x="5136506" y="2852841"/>
            <a:ext cx="1659554" cy="307777"/>
          </a:xfrm>
          <a:prstGeom prst="homePlate">
            <a:avLst/>
          </a:prstGeom>
          <a:solidFill>
            <a:srgbClr val="0033CC">
              <a:alpha val="67000"/>
            </a:srgbClr>
          </a:solidFill>
          <a:ln>
            <a:solidFill>
              <a:srgbClr val="0033CC">
                <a:alpha val="67000"/>
              </a:srgb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400" dirty="0" smtClean="0"/>
              <a:t>MELOS  CDR (2018)</a:t>
            </a:r>
            <a:endParaRPr kumimoji="1" lang="ja-JP" altLang="en-US" sz="1400" dirty="0"/>
          </a:p>
        </p:txBody>
      </p:sp>
      <p:sp>
        <p:nvSpPr>
          <p:cNvPr id="43" name="テキスト ボックス 42"/>
          <p:cNvSpPr txBox="1"/>
          <p:nvPr/>
        </p:nvSpPr>
        <p:spPr>
          <a:xfrm>
            <a:off x="7751097" y="2250077"/>
            <a:ext cx="670274" cy="361910"/>
          </a:xfrm>
          <a:prstGeom prst="ellipse">
            <a:avLst/>
          </a:prstGeom>
          <a:solidFill>
            <a:schemeClr val="accent3">
              <a:lumMod val="50000"/>
            </a:schemeClr>
          </a:solidFill>
          <a:ln w="38100">
            <a:solidFill>
              <a:schemeClr val="accent3">
                <a:lumMod val="50000"/>
              </a:schemeClr>
            </a:solidFill>
          </a:ln>
        </p:spPr>
        <p:txBody>
          <a:bodyPr wrap="none" lIns="36000" tIns="36000" rIns="36000" bIns="36000">
            <a:spAutoFit/>
          </a:bodyPr>
          <a:lstStyle/>
          <a:p>
            <a:pPr algn="dist" eaLnBrk="0" hangingPunct="0">
              <a:defRPr/>
            </a:pPr>
            <a:r>
              <a:rPr lang="en-US" altLang="ja-JP" sz="1200" dirty="0">
                <a:solidFill>
                  <a:schemeClr val="bg1"/>
                </a:solidFill>
                <a:latin typeface="Arial Unicode MS" pitchFamily="50" charset="-128"/>
                <a:ea typeface="Arial Unicode MS" pitchFamily="50" charset="-128"/>
                <a:cs typeface="Arial Unicode MS" pitchFamily="50" charset="-128"/>
              </a:rPr>
              <a:t>~</a:t>
            </a:r>
            <a:r>
              <a:rPr lang="en-US" altLang="ja-JP" sz="1200" dirty="0" smtClean="0">
                <a:ln w="12700">
                  <a:noFill/>
                  <a:prstDash val="solid"/>
                </a:ln>
                <a:solidFill>
                  <a:schemeClr val="bg1"/>
                </a:solidFill>
              </a:rPr>
              <a:t>2024</a:t>
            </a:r>
            <a:endParaRPr lang="ja-JP" altLang="en-US" sz="1200" dirty="0">
              <a:ln w="12700">
                <a:noFill/>
                <a:prstDash val="solid"/>
              </a:ln>
              <a:solidFill>
                <a:schemeClr val="bg1"/>
              </a:solidFill>
            </a:endParaRPr>
          </a:p>
        </p:txBody>
      </p:sp>
      <p:cxnSp>
        <p:nvCxnSpPr>
          <p:cNvPr id="44" name="直線矢印コネクタ 20"/>
          <p:cNvCxnSpPr>
            <a:cxnSpLocks noChangeShapeType="1"/>
            <a:endCxn id="43" idx="3"/>
          </p:cNvCxnSpPr>
          <p:nvPr/>
        </p:nvCxnSpPr>
        <p:spPr bwMode="auto">
          <a:xfrm flipV="1">
            <a:off x="6700121" y="2558987"/>
            <a:ext cx="1149135" cy="1149948"/>
          </a:xfrm>
          <a:prstGeom prst="straightConnector1">
            <a:avLst/>
          </a:prstGeom>
          <a:noFill/>
          <a:ln w="31750" algn="ctr">
            <a:solidFill>
              <a:schemeClr val="accent3">
                <a:lumMod val="50000"/>
              </a:schemeClr>
            </a:solidFill>
            <a:round/>
            <a:headEnd/>
            <a:tailEnd type="triangle" w="med" len="lg"/>
          </a:ln>
          <a:extLst>
            <a:ext uri="{909E8E84-426E-40DD-AFC4-6F175D3DCCD1}">
              <a14:hiddenFill xmlns:a14="http://schemas.microsoft.com/office/drawing/2010/main">
                <a:noFill/>
              </a14:hiddenFill>
            </a:ext>
          </a:extLst>
        </p:spPr>
      </p:cxnSp>
      <p:sp>
        <p:nvSpPr>
          <p:cNvPr id="59" name="ホームベース 58"/>
          <p:cNvSpPr/>
          <p:nvPr/>
        </p:nvSpPr>
        <p:spPr>
          <a:xfrm>
            <a:off x="3545080" y="1277829"/>
            <a:ext cx="918908" cy="307777"/>
          </a:xfrm>
          <a:prstGeom prst="homePlate">
            <a:avLst/>
          </a:prstGeom>
          <a:solidFill>
            <a:srgbClr val="0033CC">
              <a:alpha val="67000"/>
            </a:srgbClr>
          </a:solidFill>
          <a:ln>
            <a:solidFill>
              <a:srgbClr val="0033CC">
                <a:alpha val="67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1400" dirty="0" smtClean="0"/>
              <a:t>Phase A</a:t>
            </a:r>
            <a:endParaRPr kumimoji="1" lang="ja-JP" altLang="en-US" sz="1400" dirty="0"/>
          </a:p>
        </p:txBody>
      </p:sp>
      <p:sp>
        <p:nvSpPr>
          <p:cNvPr id="60" name="ホームベース 59"/>
          <p:cNvSpPr/>
          <p:nvPr/>
        </p:nvSpPr>
        <p:spPr>
          <a:xfrm>
            <a:off x="4463988" y="1277829"/>
            <a:ext cx="932434" cy="307777"/>
          </a:xfrm>
          <a:prstGeom prst="homePlate">
            <a:avLst/>
          </a:prstGeom>
          <a:solidFill>
            <a:srgbClr val="0033CC">
              <a:alpha val="67000"/>
            </a:srgbClr>
          </a:solidFill>
          <a:ln>
            <a:solidFill>
              <a:srgbClr val="0033CC">
                <a:alpha val="67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1400" dirty="0" smtClean="0"/>
              <a:t>B</a:t>
            </a:r>
            <a:endParaRPr kumimoji="1" lang="ja-JP" altLang="en-US" sz="1400" dirty="0"/>
          </a:p>
        </p:txBody>
      </p:sp>
      <p:sp>
        <p:nvSpPr>
          <p:cNvPr id="61" name="ホームベース 60"/>
          <p:cNvSpPr/>
          <p:nvPr/>
        </p:nvSpPr>
        <p:spPr>
          <a:xfrm>
            <a:off x="5396423" y="1277829"/>
            <a:ext cx="569860" cy="307777"/>
          </a:xfrm>
          <a:prstGeom prst="homePlate">
            <a:avLst/>
          </a:prstGeom>
          <a:solidFill>
            <a:srgbClr val="0033CC">
              <a:alpha val="67000"/>
            </a:srgbClr>
          </a:solidFill>
          <a:ln>
            <a:solidFill>
              <a:srgbClr val="0033CC">
                <a:alpha val="67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1400" dirty="0" smtClean="0"/>
              <a:t>C</a:t>
            </a:r>
            <a:endParaRPr kumimoji="1" lang="ja-JP" altLang="en-US" sz="1400" dirty="0"/>
          </a:p>
        </p:txBody>
      </p:sp>
      <p:sp>
        <p:nvSpPr>
          <p:cNvPr id="62" name="ホームベース 61"/>
          <p:cNvSpPr/>
          <p:nvPr/>
        </p:nvSpPr>
        <p:spPr>
          <a:xfrm>
            <a:off x="5966283" y="1278769"/>
            <a:ext cx="633478" cy="307777"/>
          </a:xfrm>
          <a:prstGeom prst="homePlate">
            <a:avLst/>
          </a:prstGeom>
          <a:solidFill>
            <a:srgbClr val="0033CC">
              <a:alpha val="67000"/>
            </a:srgbClr>
          </a:solidFill>
          <a:ln>
            <a:solidFill>
              <a:srgbClr val="0033CC">
                <a:alpha val="67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1400" dirty="0" smtClean="0"/>
              <a:t>D</a:t>
            </a:r>
            <a:endParaRPr kumimoji="1" lang="ja-JP" altLang="en-US" sz="1400" dirty="0"/>
          </a:p>
        </p:txBody>
      </p:sp>
      <p:sp>
        <p:nvSpPr>
          <p:cNvPr id="63" name="ホームベース 62"/>
          <p:cNvSpPr/>
          <p:nvPr/>
        </p:nvSpPr>
        <p:spPr>
          <a:xfrm>
            <a:off x="6599761" y="1278770"/>
            <a:ext cx="1068583" cy="307777"/>
          </a:xfrm>
          <a:prstGeom prst="homePlate">
            <a:avLst/>
          </a:prstGeom>
          <a:solidFill>
            <a:srgbClr val="0033CC">
              <a:alpha val="67000"/>
            </a:srgbClr>
          </a:solidFill>
          <a:ln>
            <a:solidFill>
              <a:srgbClr val="0033CC">
                <a:alpha val="67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1400" dirty="0" smtClean="0"/>
              <a:t>E (</a:t>
            </a:r>
            <a:r>
              <a:rPr kumimoji="1" lang="en-US" altLang="ja-JP" sz="1400" dirty="0" smtClean="0">
                <a:latin typeface="Arial Unicode MS" pitchFamily="50" charset="-128"/>
                <a:ea typeface="Arial Unicode MS" pitchFamily="50" charset="-128"/>
                <a:cs typeface="Arial Unicode MS" pitchFamily="50" charset="-128"/>
              </a:rPr>
              <a:t>~</a:t>
            </a:r>
            <a:r>
              <a:rPr kumimoji="1" lang="en-US" altLang="ja-JP" sz="1400" dirty="0" smtClean="0"/>
              <a:t>2022)</a:t>
            </a:r>
            <a:endParaRPr kumimoji="1" lang="ja-JP" altLang="en-US" sz="1400" dirty="0"/>
          </a:p>
        </p:txBody>
      </p:sp>
      <p:sp>
        <p:nvSpPr>
          <p:cNvPr id="64" name="正方形/長方形 63"/>
          <p:cNvSpPr/>
          <p:nvPr/>
        </p:nvSpPr>
        <p:spPr>
          <a:xfrm>
            <a:off x="2444605" y="1278770"/>
            <a:ext cx="918908" cy="307777"/>
          </a:xfrm>
          <a:prstGeom prst="rect">
            <a:avLst/>
          </a:prstGeom>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kumimoji="1" lang="en-US" altLang="ja-JP" sz="1400" dirty="0" smtClean="0"/>
              <a:t>MELOS1</a:t>
            </a:r>
            <a:endParaRPr kumimoji="1" lang="ja-JP" altLang="en-US" sz="1400" dirty="0"/>
          </a:p>
        </p:txBody>
      </p:sp>
      <p:sp>
        <p:nvSpPr>
          <p:cNvPr id="65" name="ホームベース 64"/>
          <p:cNvSpPr/>
          <p:nvPr/>
        </p:nvSpPr>
        <p:spPr>
          <a:xfrm>
            <a:off x="2216091" y="1714088"/>
            <a:ext cx="918908" cy="307777"/>
          </a:xfrm>
          <a:prstGeom prst="homePlate">
            <a:avLst/>
          </a:prstGeom>
          <a:solidFill>
            <a:schemeClr val="accent2">
              <a:lumMod val="75000"/>
              <a:alpha val="67000"/>
            </a:schemeClr>
          </a:solidFill>
          <a:ln>
            <a:solidFill>
              <a:schemeClr val="accent2">
                <a:lumMod val="75000"/>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1400" dirty="0" smtClean="0"/>
              <a:t>Phase A</a:t>
            </a:r>
            <a:endParaRPr kumimoji="1" lang="ja-JP" altLang="en-US" sz="1400" dirty="0"/>
          </a:p>
        </p:txBody>
      </p:sp>
      <p:sp>
        <p:nvSpPr>
          <p:cNvPr id="66" name="ホームベース 65"/>
          <p:cNvSpPr/>
          <p:nvPr/>
        </p:nvSpPr>
        <p:spPr>
          <a:xfrm>
            <a:off x="3134999" y="1714088"/>
            <a:ext cx="485777" cy="307777"/>
          </a:xfrm>
          <a:prstGeom prst="homePlate">
            <a:avLst/>
          </a:prstGeom>
          <a:solidFill>
            <a:schemeClr val="accent2">
              <a:lumMod val="75000"/>
              <a:alpha val="67000"/>
            </a:schemeClr>
          </a:solidFill>
          <a:ln>
            <a:solidFill>
              <a:schemeClr val="accent2">
                <a:lumMod val="75000"/>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1400" dirty="0" smtClean="0"/>
              <a:t>B</a:t>
            </a:r>
            <a:endParaRPr kumimoji="1" lang="ja-JP" altLang="en-US" sz="1400" dirty="0"/>
          </a:p>
        </p:txBody>
      </p:sp>
      <p:sp>
        <p:nvSpPr>
          <p:cNvPr id="67" name="ホームベース 66"/>
          <p:cNvSpPr/>
          <p:nvPr/>
        </p:nvSpPr>
        <p:spPr>
          <a:xfrm>
            <a:off x="3620776" y="1714087"/>
            <a:ext cx="480152" cy="307777"/>
          </a:xfrm>
          <a:prstGeom prst="homePlate">
            <a:avLst/>
          </a:prstGeom>
          <a:solidFill>
            <a:schemeClr val="accent2">
              <a:lumMod val="75000"/>
              <a:alpha val="67000"/>
            </a:schemeClr>
          </a:solidFill>
          <a:ln>
            <a:solidFill>
              <a:schemeClr val="accent2">
                <a:lumMod val="75000"/>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1400" dirty="0" smtClean="0"/>
              <a:t>C</a:t>
            </a:r>
            <a:endParaRPr kumimoji="1" lang="ja-JP" altLang="en-US" sz="1400" dirty="0"/>
          </a:p>
        </p:txBody>
      </p:sp>
      <p:sp>
        <p:nvSpPr>
          <p:cNvPr id="68" name="ホームベース 67"/>
          <p:cNvSpPr/>
          <p:nvPr/>
        </p:nvSpPr>
        <p:spPr>
          <a:xfrm>
            <a:off x="4100927" y="1709877"/>
            <a:ext cx="482173" cy="307777"/>
          </a:xfrm>
          <a:prstGeom prst="homePlate">
            <a:avLst/>
          </a:prstGeom>
          <a:solidFill>
            <a:schemeClr val="accent2">
              <a:lumMod val="75000"/>
              <a:alpha val="67000"/>
            </a:schemeClr>
          </a:solidFill>
          <a:ln>
            <a:solidFill>
              <a:schemeClr val="accent2">
                <a:lumMod val="75000"/>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1400" dirty="0" smtClean="0"/>
              <a:t>D</a:t>
            </a:r>
            <a:endParaRPr kumimoji="1" lang="ja-JP" altLang="en-US" sz="1400" dirty="0"/>
          </a:p>
        </p:txBody>
      </p:sp>
      <p:sp>
        <p:nvSpPr>
          <p:cNvPr id="69" name="ホームベース 68"/>
          <p:cNvSpPr/>
          <p:nvPr/>
        </p:nvSpPr>
        <p:spPr>
          <a:xfrm>
            <a:off x="4583101" y="1717067"/>
            <a:ext cx="1609517" cy="307777"/>
          </a:xfrm>
          <a:prstGeom prst="homePlate">
            <a:avLst/>
          </a:prstGeom>
          <a:solidFill>
            <a:schemeClr val="accent2">
              <a:lumMod val="75000"/>
              <a:alpha val="67000"/>
            </a:schemeClr>
          </a:solidFill>
          <a:ln>
            <a:solidFill>
              <a:schemeClr val="accent2">
                <a:lumMod val="75000"/>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1400" dirty="0" smtClean="0"/>
              <a:t>E (</a:t>
            </a:r>
            <a:r>
              <a:rPr kumimoji="1" lang="en-US" altLang="ja-JP" sz="1400" dirty="0" smtClean="0">
                <a:latin typeface="Arial Unicode MS" pitchFamily="50" charset="-128"/>
                <a:ea typeface="Arial Unicode MS" pitchFamily="50" charset="-128"/>
                <a:cs typeface="Arial Unicode MS" pitchFamily="50" charset="-128"/>
              </a:rPr>
              <a:t>~</a:t>
            </a:r>
            <a:r>
              <a:rPr kumimoji="1" lang="en-US" altLang="ja-JP" sz="1400" dirty="0" smtClean="0"/>
              <a:t>2019)</a:t>
            </a:r>
            <a:endParaRPr kumimoji="1" lang="ja-JP" altLang="en-US" sz="1400" dirty="0"/>
          </a:p>
        </p:txBody>
      </p:sp>
      <p:sp>
        <p:nvSpPr>
          <p:cNvPr id="70" name="正方形/長方形 69"/>
          <p:cNvSpPr/>
          <p:nvPr/>
        </p:nvSpPr>
        <p:spPr>
          <a:xfrm>
            <a:off x="755576" y="1715029"/>
            <a:ext cx="1278948" cy="307777"/>
          </a:xfrm>
          <a:prstGeom prst="rect">
            <a:avLst/>
          </a:prstGeom>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kumimoji="1" lang="en-US" altLang="ja-JP" sz="1400" dirty="0" smtClean="0"/>
              <a:t>Demonstrators</a:t>
            </a:r>
            <a:endParaRPr kumimoji="1" lang="ja-JP" altLang="en-US" sz="1400" dirty="0"/>
          </a:p>
        </p:txBody>
      </p:sp>
      <p:sp>
        <p:nvSpPr>
          <p:cNvPr id="71" name="ホームベース 70"/>
          <p:cNvSpPr/>
          <p:nvPr/>
        </p:nvSpPr>
        <p:spPr>
          <a:xfrm rot="5400000">
            <a:off x="5655931" y="2472901"/>
            <a:ext cx="1884331" cy="307777"/>
          </a:xfrm>
          <a:prstGeom prst="homePlate">
            <a:avLst/>
          </a:prstGeom>
          <a:solidFill>
            <a:srgbClr val="0033CC">
              <a:alpha val="67000"/>
            </a:srgbClr>
          </a:solidFill>
          <a:ln>
            <a:solidFill>
              <a:srgbClr val="0033CC">
                <a:alpha val="67000"/>
              </a:srgb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400" dirty="0" smtClean="0"/>
              <a:t>MELOS  Launch (2020)</a:t>
            </a:r>
            <a:endParaRPr kumimoji="1" lang="ja-JP" altLang="en-US" sz="1400" dirty="0"/>
          </a:p>
        </p:txBody>
      </p:sp>
    </p:spTree>
    <p:extLst>
      <p:ext uri="{BB962C8B-B14F-4D97-AF65-F5344CB8AC3E}">
        <p14:creationId xmlns:p14="http://schemas.microsoft.com/office/powerpoint/2010/main" val="1656100888"/>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コンテンツ プレースホルダー 11"/>
          <p:cNvSpPr>
            <a:spLocks noGrp="1"/>
          </p:cNvSpPr>
          <p:nvPr>
            <p:ph idx="1"/>
          </p:nvPr>
        </p:nvSpPr>
        <p:spPr>
          <a:xfrm>
            <a:off x="251520" y="980728"/>
            <a:ext cx="8640960" cy="5539978"/>
          </a:xfrm>
        </p:spPr>
        <p:txBody>
          <a:bodyPr/>
          <a:lstStyle/>
          <a:p>
            <a:pPr algn="just"/>
            <a:r>
              <a:rPr lang="en-US" altLang="ja-JP" dirty="0" smtClean="0"/>
              <a:t>Mars </a:t>
            </a:r>
            <a:r>
              <a:rPr lang="en-US" altLang="ja-JP" dirty="0"/>
              <a:t>Aeroflyby Sample Collection (MASC) using </a:t>
            </a:r>
            <a:r>
              <a:rPr lang="en-US" altLang="ja-JP" dirty="0" smtClean="0"/>
              <a:t>AOT </a:t>
            </a:r>
            <a:r>
              <a:rPr lang="en-US" altLang="ja-JP" dirty="0"/>
              <a:t>technologies is proposed as a part of </a:t>
            </a:r>
            <a:r>
              <a:rPr lang="en-US" altLang="ja-JP" dirty="0" smtClean="0"/>
              <a:t>MELOS mission</a:t>
            </a:r>
          </a:p>
          <a:p>
            <a:pPr algn="just"/>
            <a:r>
              <a:rPr lang="en-US" altLang="ja-JP" dirty="0" smtClean="0"/>
              <a:t>Feasibility </a:t>
            </a:r>
            <a:r>
              <a:rPr lang="en-US" altLang="ja-JP" dirty="0"/>
              <a:t>study </a:t>
            </a:r>
            <a:r>
              <a:rPr lang="en-US" altLang="ja-JP" dirty="0" smtClean="0"/>
              <a:t>of MASC has </a:t>
            </a:r>
            <a:r>
              <a:rPr lang="en-US" altLang="ja-JP" dirty="0"/>
              <a:t>been </a:t>
            </a:r>
            <a:r>
              <a:rPr lang="en-US" altLang="ja-JP" dirty="0" smtClean="0"/>
              <a:t>conducted</a:t>
            </a:r>
          </a:p>
          <a:p>
            <a:pPr lvl="1" algn="just"/>
            <a:r>
              <a:rPr lang="en-US" altLang="ja-JP" dirty="0" smtClean="0"/>
              <a:t>The </a:t>
            </a:r>
            <a:r>
              <a:rPr lang="en-US" altLang="ja-JP" dirty="0"/>
              <a:t>trajectory calculations have shown that a wide AOT corridor acceptable for the state-of-the-art GNC technologies in planetary explorations can be achieved by use of a lifting aeroshell with L/D &gt; 0.3</a:t>
            </a:r>
            <a:r>
              <a:rPr lang="en-US" altLang="ja-JP" dirty="0" smtClean="0"/>
              <a:t>.</a:t>
            </a:r>
            <a:endParaRPr lang="ja-JP" altLang="ja-JP" dirty="0" smtClean="0"/>
          </a:p>
          <a:p>
            <a:pPr algn="just"/>
            <a:r>
              <a:rPr lang="en-US" altLang="ja-JP" dirty="0" smtClean="0"/>
              <a:t>Preliminary R &amp; D of the MASC subsystems are in progress</a:t>
            </a:r>
          </a:p>
          <a:p>
            <a:pPr lvl="1" algn="just"/>
            <a:r>
              <a:rPr lang="en-US" altLang="ja-JP" dirty="0" smtClean="0"/>
              <a:t>The integrated aeroshell with the TPS is designed to have a 7.5 kg/m</a:t>
            </a:r>
            <a:r>
              <a:rPr lang="en-US" altLang="ja-JP" baseline="30000" dirty="0" smtClean="0"/>
              <a:t>2</a:t>
            </a:r>
            <a:r>
              <a:rPr lang="en-US" altLang="ja-JP" dirty="0" smtClean="0"/>
              <a:t> area density</a:t>
            </a:r>
          </a:p>
          <a:p>
            <a:pPr lvl="1" algn="just"/>
            <a:r>
              <a:rPr lang="en-US" altLang="ja-JP" dirty="0" smtClean="0"/>
              <a:t>Robustness of developed GNC controller has been demonstrated</a:t>
            </a:r>
          </a:p>
          <a:p>
            <a:pPr lvl="1" algn="just"/>
            <a:r>
              <a:rPr lang="en-US" altLang="ja-JP" dirty="0" smtClean="0"/>
              <a:t>Overall examinations of dust sampling &amp; analyzing techniques have been conducted</a:t>
            </a:r>
          </a:p>
          <a:p>
            <a:pPr lvl="1" algn="just"/>
            <a:r>
              <a:rPr lang="en-US" altLang="ja-JP" dirty="0" smtClean="0"/>
              <a:t>The dust particles are expected to reach the collector across the shock layer without fatal damages</a:t>
            </a:r>
          </a:p>
          <a:p>
            <a:pPr lvl="1" algn="just"/>
            <a:r>
              <a:rPr lang="en-US" altLang="ja-JP" dirty="0"/>
              <a:t>S</a:t>
            </a:r>
            <a:r>
              <a:rPr lang="en-US" altLang="ja-JP" dirty="0" smtClean="0"/>
              <a:t>ilica aerogel cell is found to capture dust samples of sub-μm in diameter, regardless of heat transfer from the high-temperature gases</a:t>
            </a:r>
          </a:p>
          <a:p>
            <a:pPr algn="just"/>
            <a:r>
              <a:rPr lang="en-US" altLang="ja-JP" dirty="0" smtClean="0"/>
              <a:t>MASC system is feasible with a minimum total mass of 600 </a:t>
            </a:r>
            <a:r>
              <a:rPr lang="en-US" altLang="ja-JP" dirty="0" smtClean="0"/>
              <a:t>kg</a:t>
            </a:r>
          </a:p>
          <a:p>
            <a:pPr algn="just"/>
            <a:r>
              <a:rPr kumimoji="1" lang="en-US" altLang="ja-JP" dirty="0" smtClean="0"/>
              <a:t>MASC is also applicable to other missions, or even solely</a:t>
            </a:r>
            <a:endParaRPr kumimoji="1" lang="ja-JP" altLang="en-US" dirty="0"/>
          </a:p>
        </p:txBody>
      </p:sp>
      <p:sp>
        <p:nvSpPr>
          <p:cNvPr id="3" name="タイトル 2"/>
          <p:cNvSpPr>
            <a:spLocks noGrp="1"/>
          </p:cNvSpPr>
          <p:nvPr>
            <p:ph type="title"/>
          </p:nvPr>
        </p:nvSpPr>
        <p:spPr/>
        <p:txBody>
          <a:bodyPr/>
          <a:lstStyle/>
          <a:p>
            <a:r>
              <a:rPr lang="en-US" altLang="ja-JP" dirty="0" smtClean="0"/>
              <a:t>Conclusion</a:t>
            </a:r>
            <a:endParaRPr kumimoji="1" lang="ja-JP" altLang="en-US" dirty="0"/>
          </a:p>
        </p:txBody>
      </p:sp>
    </p:spTree>
    <p:extLst>
      <p:ext uri="{BB962C8B-B14F-4D97-AF65-F5344CB8AC3E}">
        <p14:creationId xmlns:p14="http://schemas.microsoft.com/office/powerpoint/2010/main" val="1619582803"/>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9"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55" t="5075" r="4779" b="-354"/>
          <a:stretch/>
        </p:blipFill>
        <p:spPr bwMode="auto">
          <a:xfrm>
            <a:off x="6053675" y="4617372"/>
            <a:ext cx="29520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72" t="4802" r="4662" b="-82"/>
          <a:stretch/>
        </p:blipFill>
        <p:spPr bwMode="auto">
          <a:xfrm>
            <a:off x="3101383" y="4617372"/>
            <a:ext cx="29520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コンテンツ プレースホルダー 10"/>
          <p:cNvSpPr>
            <a:spLocks noGrp="1"/>
          </p:cNvSpPr>
          <p:nvPr>
            <p:ph idx="1"/>
          </p:nvPr>
        </p:nvSpPr>
        <p:spPr/>
        <p:txBody>
          <a:bodyPr/>
          <a:lstStyle/>
          <a:p>
            <a:r>
              <a:rPr lang="en-US" altLang="ja-JP" dirty="0" smtClean="0"/>
              <a:t>Mars Exploration with Landers &amp; Orbiters Synergy (MELOS)</a:t>
            </a:r>
          </a:p>
          <a:p>
            <a:pPr lvl="1" algn="just"/>
            <a:r>
              <a:rPr lang="en-US" altLang="ja-JP" dirty="0" smtClean="0"/>
              <a:t>Currently entertained in Japan (2020 launch)</a:t>
            </a:r>
          </a:p>
          <a:p>
            <a:pPr lvl="1" algn="just"/>
            <a:r>
              <a:rPr lang="en-US" altLang="ja-JP" dirty="0" smtClean="0"/>
              <a:t>Conglomerate mission where orbiters, landers, rovers, and/or airplanes are used for aeronomical</a:t>
            </a:r>
            <a:r>
              <a:rPr lang="en-US" altLang="ja-JP" dirty="0"/>
              <a:t>, meteorological, and geoscientific researches as well as life </a:t>
            </a:r>
            <a:r>
              <a:rPr lang="en-US" altLang="ja-JP" dirty="0" smtClean="0"/>
              <a:t>search</a:t>
            </a:r>
          </a:p>
          <a:p>
            <a:pPr lvl="1" algn="just"/>
            <a:r>
              <a:rPr lang="en-US" altLang="ja-JP" dirty="0" smtClean="0"/>
              <a:t>To reveal </a:t>
            </a:r>
            <a:r>
              <a:rPr lang="en-US" altLang="ja-JP" i="1" dirty="0"/>
              <a:t>why Mars is now in </a:t>
            </a:r>
            <a:r>
              <a:rPr lang="en-US" altLang="ja-JP" i="1" dirty="0" smtClean="0"/>
              <a:t>red</a:t>
            </a:r>
            <a:r>
              <a:rPr lang="en-US" altLang="ja-JP" dirty="0" smtClean="0"/>
              <a:t> – the </a:t>
            </a:r>
            <a:r>
              <a:rPr lang="en-US" altLang="ja-JP" dirty="0"/>
              <a:t>fate of ancient water and carbon dioxide on the course of Martian history</a:t>
            </a:r>
          </a:p>
          <a:p>
            <a:pPr algn="just"/>
            <a:r>
              <a:rPr kumimoji="1" lang="en-US" altLang="ja-JP" dirty="0" smtClean="0"/>
              <a:t>Mission scenario</a:t>
            </a:r>
          </a:p>
          <a:p>
            <a:pPr lvl="1" algn="just"/>
            <a:r>
              <a:rPr lang="en-US" altLang="ja-JP" dirty="0" smtClean="0"/>
              <a:t>MELOS system is first inserted into primary orbit altogether</a:t>
            </a:r>
          </a:p>
          <a:p>
            <a:pPr lvl="1" algn="just"/>
            <a:r>
              <a:rPr lang="en-US" altLang="ja-JP" dirty="0" smtClean="0"/>
              <a:t>Entry systems are flown into Martian atmosphere using orbiter as a service module</a:t>
            </a:r>
          </a:p>
          <a:p>
            <a:pPr lvl="1" algn="just">
              <a:spcAft>
                <a:spcPts val="600"/>
              </a:spcAft>
            </a:pPr>
            <a:r>
              <a:rPr lang="en-US" altLang="ja-JP" dirty="0" smtClean="0"/>
              <a:t>Orbiter is maneuvered to final orbit for scientific operation</a:t>
            </a:r>
          </a:p>
          <a:p>
            <a:pPr marL="269875" lvl="1" indent="0" algn="just">
              <a:buNone/>
              <a:tabLst>
                <a:tab pos="539750" algn="l"/>
              </a:tabLst>
            </a:pPr>
            <a:r>
              <a:rPr kumimoji="1" lang="en-US" altLang="ja-JP" dirty="0" smtClean="0">
                <a:latin typeface="Calibri"/>
                <a:cs typeface="Calibri"/>
              </a:rPr>
              <a:t>→	</a:t>
            </a:r>
            <a:r>
              <a:rPr kumimoji="1" lang="en-US" altLang="ja-JP" dirty="0" smtClean="0"/>
              <a:t>Great potential for a variety of probe vehicles incorporated into MELOS</a:t>
            </a:r>
          </a:p>
        </p:txBody>
      </p:sp>
      <p:sp>
        <p:nvSpPr>
          <p:cNvPr id="3" name="タイトル 2"/>
          <p:cNvSpPr>
            <a:spLocks noGrp="1"/>
          </p:cNvSpPr>
          <p:nvPr>
            <p:ph type="title"/>
          </p:nvPr>
        </p:nvSpPr>
        <p:spPr/>
        <p:txBody>
          <a:bodyPr/>
          <a:lstStyle/>
          <a:p>
            <a:r>
              <a:rPr lang="en-US" altLang="ja-JP" dirty="0" smtClean="0"/>
              <a:t>Background</a:t>
            </a:r>
            <a:endParaRPr kumimoji="1" lang="ja-JP" altLang="en-US" dirty="0"/>
          </a:p>
        </p:txBody>
      </p:sp>
      <p:pic>
        <p:nvPicPr>
          <p:cNvPr id="18437"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805" t="4802" r="5230" b="-82"/>
          <a:stretch/>
        </p:blipFill>
        <p:spPr bwMode="auto">
          <a:xfrm>
            <a:off x="149408" y="4617372"/>
            <a:ext cx="29520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15522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500"/>
                                        <p:tgtEl>
                                          <p:spTgt spid="1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fade">
                                      <p:cBhvr>
                                        <p:cTn id="16" dur="500"/>
                                        <p:tgtEl>
                                          <p:spTgt spid="1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500"/>
                                        <p:tgtEl>
                                          <p:spTgt spid="11">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xEl>
                                              <p:pRg st="5" end="5"/>
                                            </p:txEl>
                                          </p:spTgt>
                                        </p:tgtEl>
                                        <p:attrNameLst>
                                          <p:attrName>style.visibility</p:attrName>
                                        </p:attrNameLst>
                                      </p:cBhvr>
                                      <p:to>
                                        <p:strVal val="visible"/>
                                      </p:to>
                                    </p:set>
                                    <p:animEffect transition="in" filter="fade">
                                      <p:cBhvr>
                                        <p:cTn id="24" dur="500"/>
                                        <p:tgtEl>
                                          <p:spTgt spid="11">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8437"/>
                                        </p:tgtEl>
                                        <p:attrNameLst>
                                          <p:attrName>style.visibility</p:attrName>
                                        </p:attrNameLst>
                                      </p:cBhvr>
                                      <p:to>
                                        <p:strVal val="visible"/>
                                      </p:to>
                                    </p:set>
                                    <p:animEffect transition="in" filter="fade">
                                      <p:cBhvr>
                                        <p:cTn id="27" dur="500"/>
                                        <p:tgtEl>
                                          <p:spTgt spid="184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8438"/>
                                        </p:tgtEl>
                                        <p:attrNameLst>
                                          <p:attrName>style.visibility</p:attrName>
                                        </p:attrNameLst>
                                      </p:cBhvr>
                                      <p:to>
                                        <p:strVal val="visible"/>
                                      </p:to>
                                    </p:set>
                                    <p:animEffect transition="in" filter="fade">
                                      <p:cBhvr>
                                        <p:cTn id="35" dur="500"/>
                                        <p:tgtEl>
                                          <p:spTgt spid="1843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animEffect transition="in" filter="fade">
                                      <p:cBhvr>
                                        <p:cTn id="40" dur="500"/>
                                        <p:tgtEl>
                                          <p:spTgt spid="11">
                                            <p:txEl>
                                              <p:pRg st="7" end="7"/>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8439"/>
                                        </p:tgtEl>
                                        <p:attrNameLst>
                                          <p:attrName>style.visibility</p:attrName>
                                        </p:attrNameLst>
                                      </p:cBhvr>
                                      <p:to>
                                        <p:strVal val="visible"/>
                                      </p:to>
                                    </p:set>
                                    <p:animEffect transition="in" filter="fade">
                                      <p:cBhvr>
                                        <p:cTn id="43" dur="500"/>
                                        <p:tgtEl>
                                          <p:spTgt spid="1843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
                                            <p:txEl>
                                              <p:pRg st="8" end="8"/>
                                            </p:txEl>
                                          </p:spTgt>
                                        </p:tgtEl>
                                        <p:attrNameLst>
                                          <p:attrName>style.visibility</p:attrName>
                                        </p:attrNameLst>
                                      </p:cBhvr>
                                      <p:to>
                                        <p:strVal val="visible"/>
                                      </p:to>
                                    </p:set>
                                    <p:animEffect transition="in" filter="fade">
                                      <p:cBhvr>
                                        <p:cTn id="48"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solidFill>
            <a:schemeClr val="bg1"/>
          </a:solidFill>
        </p:spPr>
        <p:txBody>
          <a:bodyPr/>
          <a:lstStyle/>
          <a:p>
            <a:r>
              <a:rPr kumimoji="1" lang="en-US" altLang="ja-JP" dirty="0" smtClean="0"/>
              <a:t>Mission </a:t>
            </a:r>
            <a:r>
              <a:rPr lang="en-US" altLang="ja-JP" dirty="0" smtClean="0"/>
              <a:t>concept</a:t>
            </a:r>
            <a:endParaRPr kumimoji="1" lang="en-US" altLang="ja-JP" dirty="0" smtClean="0"/>
          </a:p>
          <a:p>
            <a:pPr lvl="1"/>
            <a:r>
              <a:rPr lang="en-US" altLang="ja-JP" dirty="0" smtClean="0"/>
              <a:t>Collection of Martian dust &amp; gas samples during </a:t>
            </a:r>
            <a:r>
              <a:rPr lang="en-US" altLang="ja-JP" dirty="0" err="1" smtClean="0"/>
              <a:t>aeroflyby</a:t>
            </a:r>
            <a:r>
              <a:rPr lang="en-US" altLang="ja-JP" dirty="0" smtClean="0"/>
              <a:t> and return to Earth</a:t>
            </a:r>
          </a:p>
          <a:p>
            <a:pPr lvl="1"/>
            <a:r>
              <a:rPr lang="en-US" altLang="ja-JP" dirty="0" smtClean="0"/>
              <a:t>Originally proposed by Leshin et al. as a candidate for Mars Scout mission</a:t>
            </a:r>
          </a:p>
          <a:p>
            <a:r>
              <a:rPr lang="en-US" altLang="ja-JP" dirty="0" smtClean="0"/>
              <a:t>Scenario</a:t>
            </a:r>
          </a:p>
          <a:p>
            <a:pPr lvl="1"/>
            <a:endParaRPr lang="en-US" altLang="ja-JP" dirty="0" smtClean="0"/>
          </a:p>
          <a:p>
            <a:endParaRPr lang="en-US" altLang="ja-JP" dirty="0" smtClean="0"/>
          </a:p>
          <a:p>
            <a:endParaRPr lang="en-US" altLang="ja-JP" dirty="0"/>
          </a:p>
          <a:p>
            <a:endParaRPr lang="en-US" altLang="ja-JP" dirty="0" smtClean="0"/>
          </a:p>
          <a:p>
            <a:endParaRPr lang="en-US" altLang="ja-JP" dirty="0"/>
          </a:p>
          <a:p>
            <a:r>
              <a:rPr kumimoji="1" lang="en-US" altLang="ja-JP" dirty="0" smtClean="0"/>
              <a:t>Advantages</a:t>
            </a:r>
          </a:p>
          <a:p>
            <a:pPr lvl="1"/>
            <a:r>
              <a:rPr lang="en-US" altLang="ja-JP" dirty="0" smtClean="0"/>
              <a:t>Valuable </a:t>
            </a:r>
            <a:r>
              <a:rPr lang="en-US" altLang="ja-JP" dirty="0"/>
              <a:t>geological and aeronomical information on climatic vicissitude of Mars may be obtained at reasonable </a:t>
            </a:r>
            <a:r>
              <a:rPr lang="en-US" altLang="ja-JP" dirty="0" smtClean="0"/>
              <a:t>cost (compared to SR missions using a gigantic system)</a:t>
            </a:r>
          </a:p>
          <a:p>
            <a:pPr lvl="1"/>
            <a:r>
              <a:rPr lang="en-US" altLang="ja-JP" dirty="0" smtClean="0"/>
              <a:t>Current dust models can be verified </a:t>
            </a:r>
            <a:r>
              <a:rPr lang="en-US" altLang="ja-JP" dirty="0" smtClean="0">
                <a:latin typeface="Calibri"/>
                <a:cs typeface="Calibri"/>
              </a:rPr>
              <a:t>→ better understanding of Martian climate</a:t>
            </a:r>
          </a:p>
          <a:p>
            <a:pPr lvl="1"/>
            <a:r>
              <a:rPr lang="en-US" altLang="ja-JP" dirty="0" smtClean="0">
                <a:latin typeface="Calibri"/>
                <a:cs typeface="Calibri"/>
              </a:rPr>
              <a:t>Sample return allows us more detailed analysis in Earth than in-situ analysis</a:t>
            </a:r>
          </a:p>
          <a:p>
            <a:pPr lvl="1"/>
            <a:r>
              <a:rPr lang="en-US" altLang="ja-JP" dirty="0" smtClean="0">
                <a:latin typeface="Calibri"/>
                <a:cs typeface="Calibri"/>
              </a:rPr>
              <a:t>Sample return allows us future reexamination of samples with improved instruments</a:t>
            </a:r>
            <a:endParaRPr kumimoji="1" lang="ja-JP" altLang="en-US" dirty="0"/>
          </a:p>
        </p:txBody>
      </p:sp>
      <p:sp>
        <p:nvSpPr>
          <p:cNvPr id="3" name="タイトル 2"/>
          <p:cNvSpPr>
            <a:spLocks noGrp="1"/>
          </p:cNvSpPr>
          <p:nvPr>
            <p:ph type="title"/>
          </p:nvPr>
        </p:nvSpPr>
        <p:spPr/>
        <p:txBody>
          <a:bodyPr/>
          <a:lstStyle/>
          <a:p>
            <a:r>
              <a:rPr kumimoji="1" lang="en-US" altLang="ja-JP" dirty="0" smtClean="0"/>
              <a:t>Mars Aeroflyby Sample Collection (MASC)</a:t>
            </a:r>
            <a:endParaRPr kumimoji="1" lang="ja-JP" altLang="en-US" dirty="0"/>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992" y="2221049"/>
            <a:ext cx="5109458" cy="455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72" t="5359" r="4662" b="-638"/>
          <a:stretch/>
        </p:blipFill>
        <p:spPr bwMode="auto">
          <a:xfrm>
            <a:off x="3101675" y="2529140"/>
            <a:ext cx="2952000" cy="2160000"/>
          </a:xfrm>
          <a:prstGeom prst="rect">
            <a:avLst/>
          </a:prstGeom>
          <a:solidFill>
            <a:schemeClr val="tx1"/>
          </a:solidFill>
          <a:ln>
            <a:noFill/>
          </a:ln>
          <a:effectLst/>
          <a:extLst/>
        </p:spPr>
      </p:pic>
      <p:pic>
        <p:nvPicPr>
          <p:cNvPr id="7" name="Picture 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73" t="4765" r="4661" b="-46"/>
          <a:stretch/>
        </p:blipFill>
        <p:spPr bwMode="auto">
          <a:xfrm>
            <a:off x="6053675" y="2529094"/>
            <a:ext cx="2952000" cy="2160000"/>
          </a:xfrm>
          <a:prstGeom prst="rect">
            <a:avLst/>
          </a:prstGeom>
          <a:solidFill>
            <a:schemeClr val="tx1"/>
          </a:solidFill>
          <a:ln>
            <a:noFill/>
          </a:ln>
          <a:effectLst/>
          <a:extLst/>
        </p:spPr>
      </p:pic>
      <p:pic>
        <p:nvPicPr>
          <p:cNvPr id="9"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805" t="4802" r="5230" b="-82"/>
          <a:stretch/>
        </p:blipFill>
        <p:spPr bwMode="auto">
          <a:xfrm>
            <a:off x="149408" y="2529094"/>
            <a:ext cx="2952000" cy="2160000"/>
          </a:xfrm>
          <a:prstGeom prst="rect">
            <a:avLst/>
          </a:prstGeom>
          <a:solidFill>
            <a:schemeClr val="tx1"/>
          </a:solidFill>
          <a:ln>
            <a:noFill/>
          </a:ln>
          <a:effectLst/>
          <a:extLst/>
        </p:spPr>
      </p:pic>
      <p:pic>
        <p:nvPicPr>
          <p:cNvPr id="11" name="Picture 3" descr="C:\Users\kazu\アーカイブ\Conference\IAC2011\Paper\Fig\MASC-sequence-image.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 b="2058"/>
          <a:stretch/>
        </p:blipFill>
        <p:spPr bwMode="auto">
          <a:xfrm>
            <a:off x="2279499" y="3977396"/>
            <a:ext cx="4554444" cy="27996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表 9"/>
          <p:cNvGraphicFramePr>
            <a:graphicFrameLocks noGrp="1"/>
          </p:cNvGraphicFramePr>
          <p:nvPr>
            <p:extLst>
              <p:ext uri="{D42A27DB-BD31-4B8C-83A1-F6EECF244321}">
                <p14:modId xmlns:p14="http://schemas.microsoft.com/office/powerpoint/2010/main" val="4138562314"/>
              </p:ext>
            </p:extLst>
          </p:nvPr>
        </p:nvGraphicFramePr>
        <p:xfrm>
          <a:off x="1007387" y="3015683"/>
          <a:ext cx="7140575" cy="2966720"/>
        </p:xfrm>
        <a:graphic>
          <a:graphicData uri="http://schemas.openxmlformats.org/drawingml/2006/table">
            <a:tbl>
              <a:tblPr bandRow="1">
                <a:tableStyleId>{5C22544A-7EE6-4342-B048-85BDC9FD1C3A}</a:tableStyleId>
              </a:tblPr>
              <a:tblGrid>
                <a:gridCol w="1457643"/>
                <a:gridCol w="2049780"/>
                <a:gridCol w="1287780"/>
                <a:gridCol w="1287780"/>
                <a:gridCol w="1057592"/>
              </a:tblGrid>
              <a:tr h="370840">
                <a:tc rowSpan="2">
                  <a:txBody>
                    <a:bodyPr/>
                    <a:lstStyle/>
                    <a:p>
                      <a:pPr algn="ctr"/>
                      <a:r>
                        <a:rPr kumimoji="1" lang="en-US" altLang="ja-JP" b="0" dirty="0" smtClean="0">
                          <a:latin typeface="+mj-lt"/>
                        </a:rPr>
                        <a:t>Altitude </a:t>
                      </a:r>
                      <a:br>
                        <a:rPr kumimoji="1" lang="en-US" altLang="ja-JP" b="0" dirty="0" smtClean="0">
                          <a:latin typeface="+mj-lt"/>
                        </a:rPr>
                      </a:br>
                      <a:r>
                        <a:rPr kumimoji="1" lang="en-US" altLang="ja-JP" b="0" dirty="0" smtClean="0">
                          <a:latin typeface="+mj-lt"/>
                        </a:rPr>
                        <a:t>(km)</a:t>
                      </a:r>
                      <a:endParaRPr kumimoji="1" lang="ja-JP" altLang="en-US" b="0" dirty="0">
                        <a:latin typeface="+mj-lt"/>
                      </a:endParaRPr>
                    </a:p>
                  </a:txBody>
                  <a:tcPr anchor="ct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kumimoji="1" lang="en-US" altLang="ja-JP" b="0" dirty="0" smtClean="0">
                          <a:latin typeface="+mj-lt"/>
                        </a:rPr>
                        <a:t>Dust </a:t>
                      </a:r>
                      <a:r>
                        <a:rPr kumimoji="1" lang="en-US" altLang="ja-JP" b="0" baseline="0" dirty="0" smtClean="0">
                          <a:latin typeface="+mj-lt"/>
                        </a:rPr>
                        <a:t>fluence for V = 4 km/s (count/cm</a:t>
                      </a:r>
                      <a:r>
                        <a:rPr kumimoji="1" lang="en-US" altLang="ja-JP" b="0" baseline="30000" dirty="0" smtClean="0">
                          <a:latin typeface="+mj-lt"/>
                        </a:rPr>
                        <a:t>2</a:t>
                      </a:r>
                      <a:r>
                        <a:rPr kumimoji="1" lang="en-US" altLang="ja-JP" b="0" baseline="0" dirty="0" smtClean="0">
                          <a:latin typeface="+mj-lt"/>
                        </a:rPr>
                        <a:t>.sec)</a:t>
                      </a:r>
                      <a:endParaRPr kumimoji="1" lang="ja-JP" altLang="en-US" b="0" dirty="0">
                        <a:latin typeface="+mj-lt"/>
                      </a:endParaRPr>
                    </a:p>
                  </a:txBody>
                  <a:tcPr anchor="ct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b="0" dirty="0">
                        <a:latin typeface="+mj-lt"/>
                      </a:endParaRPr>
                    </a:p>
                  </a:txBody>
                  <a:tcPr/>
                </a:tc>
                <a:tc hMerge="1">
                  <a:txBody>
                    <a:bodyPr/>
                    <a:lstStyle/>
                    <a:p>
                      <a:endParaRPr kumimoji="1" lang="ja-JP" altLang="en-US" b="0" dirty="0">
                        <a:latin typeface="+mj-lt"/>
                      </a:endParaRPr>
                    </a:p>
                  </a:txBody>
                  <a:tcPr/>
                </a:tc>
                <a:tc hMerge="1">
                  <a:txBody>
                    <a:bodyPr/>
                    <a:lstStyle/>
                    <a:p>
                      <a:endParaRPr kumimoji="1" lang="ja-JP" altLang="en-US" b="0" dirty="0">
                        <a:latin typeface="+mj-lt"/>
                      </a:endParaRPr>
                    </a:p>
                  </a:txBody>
                  <a:tcPr/>
                </a:tc>
              </a:tr>
              <a:tr h="370840">
                <a:tc vMerge="1">
                  <a:txBody>
                    <a:bodyPr/>
                    <a:lstStyle/>
                    <a:p>
                      <a:endParaRPr kumimoji="1" lang="ja-JP" altLang="en-US" b="0" dirty="0">
                        <a:latin typeface="+mj-lt"/>
                      </a:endParaRPr>
                    </a:p>
                  </a:txBody>
                  <a:tcPr/>
                </a:tc>
                <a:tc>
                  <a:txBody>
                    <a:bodyPr/>
                    <a:lstStyle/>
                    <a:p>
                      <a:pPr algn="ctr"/>
                      <a:r>
                        <a:rPr kumimoji="1" lang="en-US" altLang="ja-JP" b="0" dirty="0" smtClean="0">
                          <a:latin typeface="+mj-lt"/>
                        </a:rPr>
                        <a:t>Diam. = 0.5–1.5 μm</a:t>
                      </a:r>
                      <a:endParaRPr kumimoji="1" lang="ja-JP" altLang="en-US" b="0" dirty="0">
                        <a:latin typeface="+mj-lt"/>
                      </a:endParaRP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0" kern="1200" dirty="0" smtClean="0">
                          <a:solidFill>
                            <a:schemeClr val="dk1"/>
                          </a:solidFill>
                          <a:latin typeface="+mn-lt"/>
                          <a:ea typeface="+mn-ea"/>
                          <a:cs typeface="+mn-cs"/>
                        </a:rPr>
                        <a:t>1.5–2.5 μm</a:t>
                      </a:r>
                      <a:endParaRPr kumimoji="1" lang="ja-JP" altLang="en-US" sz="1800" b="0" kern="1200" dirty="0">
                        <a:solidFill>
                          <a:schemeClr val="dk1"/>
                        </a:solidFill>
                        <a:latin typeface="+mn-lt"/>
                        <a:ea typeface="+mn-ea"/>
                        <a:cs typeface="+mn-cs"/>
                      </a:endParaRP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kern="1200" dirty="0" smtClean="0">
                          <a:solidFill>
                            <a:schemeClr val="dk1"/>
                          </a:solidFill>
                          <a:latin typeface="+mn-lt"/>
                          <a:ea typeface="+mn-ea"/>
                          <a:cs typeface="+mn-cs"/>
                        </a:rPr>
                        <a:t>2.5–3.5 μm</a:t>
                      </a:r>
                      <a:endParaRPr kumimoji="1" lang="ja-JP" altLang="en-US" sz="1800" b="0" kern="1200" dirty="0" smtClean="0">
                        <a:solidFill>
                          <a:schemeClr val="dk1"/>
                        </a:solidFill>
                        <a:latin typeface="+mn-lt"/>
                        <a:ea typeface="+mn-ea"/>
                        <a:cs typeface="+mn-cs"/>
                      </a:endParaRP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0" kern="1200" dirty="0" smtClean="0">
                          <a:solidFill>
                            <a:schemeClr val="dk1"/>
                          </a:solidFill>
                          <a:latin typeface="+mn-lt"/>
                          <a:ea typeface="+mn-ea"/>
                          <a:cs typeface="+mn-cs"/>
                        </a:rPr>
                        <a:t>1–10 μm</a:t>
                      </a:r>
                      <a:endParaRPr kumimoji="1" lang="ja-JP" altLang="en-US" sz="1800" b="0" kern="1200" dirty="0">
                        <a:solidFill>
                          <a:schemeClr val="dk1"/>
                        </a:solidFill>
                        <a:latin typeface="+mn-lt"/>
                        <a:ea typeface="+mn-ea"/>
                        <a:cs typeface="+mn-cs"/>
                      </a:endParaRP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70840">
                <a:tc>
                  <a:txBody>
                    <a:bodyPr/>
                    <a:lstStyle/>
                    <a:p>
                      <a:pPr algn="ctr"/>
                      <a:r>
                        <a:rPr kumimoji="1" lang="en-US" altLang="ja-JP" b="0" dirty="0" smtClean="0">
                          <a:latin typeface="+mj-lt"/>
                        </a:rPr>
                        <a:t>45</a:t>
                      </a:r>
                      <a:endParaRPr kumimoji="1" lang="ja-JP" altLang="en-US" b="0" dirty="0">
                        <a:latin typeface="+mj-lt"/>
                      </a:endParaRPr>
                    </a:p>
                  </a:txBody>
                  <a:tcPr anchor="ctr">
                    <a:lnT w="19050" cap="flat" cmpd="sng" algn="ctr">
                      <a:solidFill>
                        <a:schemeClr val="tx1"/>
                      </a:solidFill>
                      <a:prstDash val="solid"/>
                      <a:round/>
                      <a:headEnd type="none" w="med" len="med"/>
                      <a:tailEnd type="none" w="med" len="med"/>
                    </a:lnT>
                    <a:solidFill>
                      <a:schemeClr val="bg1"/>
                    </a:solidFill>
                  </a:tcPr>
                </a:tc>
                <a:tc>
                  <a:txBody>
                    <a:bodyPr/>
                    <a:lstStyle/>
                    <a:p>
                      <a:pPr algn="ctr"/>
                      <a:r>
                        <a:rPr kumimoji="1" lang="en-US" altLang="ja-JP" b="0" dirty="0" smtClean="0">
                          <a:latin typeface="+mj-lt"/>
                        </a:rPr>
                        <a:t>0.05</a:t>
                      </a:r>
                      <a:endParaRPr kumimoji="1" lang="ja-JP" altLang="en-US" b="0" dirty="0">
                        <a:latin typeface="+mj-lt"/>
                      </a:endParaRPr>
                    </a:p>
                  </a:txBody>
                  <a:tcPr anchor="ctr">
                    <a:lnT w="19050" cap="flat" cmpd="sng" algn="ctr">
                      <a:solidFill>
                        <a:schemeClr val="tx1"/>
                      </a:solidFill>
                      <a:prstDash val="solid"/>
                      <a:round/>
                      <a:headEnd type="none" w="med" len="med"/>
                      <a:tailEnd type="none" w="med" len="med"/>
                    </a:lnT>
                    <a:solidFill>
                      <a:schemeClr val="bg1"/>
                    </a:solidFill>
                  </a:tcPr>
                </a:tc>
                <a:tc>
                  <a:txBody>
                    <a:bodyPr/>
                    <a:lstStyle/>
                    <a:p>
                      <a:pPr algn="ctr"/>
                      <a:r>
                        <a:rPr kumimoji="1" lang="en-US" altLang="ja-JP" b="0" dirty="0" smtClean="0">
                          <a:latin typeface="+mj-lt"/>
                        </a:rPr>
                        <a:t>0.04</a:t>
                      </a:r>
                      <a:endParaRPr kumimoji="1" lang="ja-JP" altLang="en-US" b="0" dirty="0">
                        <a:latin typeface="+mj-lt"/>
                      </a:endParaRPr>
                    </a:p>
                  </a:txBody>
                  <a:tcPr anchor="ctr">
                    <a:lnT w="19050" cap="flat" cmpd="sng" algn="ctr">
                      <a:solidFill>
                        <a:schemeClr val="tx1"/>
                      </a:solidFill>
                      <a:prstDash val="solid"/>
                      <a:round/>
                      <a:headEnd type="none" w="med" len="med"/>
                      <a:tailEnd type="none" w="med" len="med"/>
                    </a:lnT>
                    <a:solidFill>
                      <a:schemeClr val="bg1"/>
                    </a:solidFill>
                  </a:tcPr>
                </a:tc>
                <a:tc>
                  <a:txBody>
                    <a:bodyPr/>
                    <a:lstStyle/>
                    <a:p>
                      <a:pPr algn="ctr"/>
                      <a:r>
                        <a:rPr kumimoji="1" lang="en-US" altLang="ja-JP" b="0" dirty="0" smtClean="0">
                          <a:latin typeface="+mj-lt"/>
                        </a:rPr>
                        <a:t>0.02</a:t>
                      </a:r>
                      <a:endParaRPr kumimoji="1" lang="ja-JP" altLang="en-US" b="0" dirty="0">
                        <a:latin typeface="+mj-lt"/>
                      </a:endParaRPr>
                    </a:p>
                  </a:txBody>
                  <a:tcPr anchor="ctr">
                    <a:lnT w="19050" cap="flat" cmpd="sng" algn="ctr">
                      <a:solidFill>
                        <a:schemeClr val="tx1"/>
                      </a:solidFill>
                      <a:prstDash val="solid"/>
                      <a:round/>
                      <a:headEnd type="none" w="med" len="med"/>
                      <a:tailEnd type="none" w="med" len="med"/>
                    </a:lnT>
                    <a:solidFill>
                      <a:schemeClr val="bg1"/>
                    </a:solidFill>
                  </a:tcPr>
                </a:tc>
                <a:tc>
                  <a:txBody>
                    <a:bodyPr/>
                    <a:lstStyle/>
                    <a:p>
                      <a:pPr algn="ctr"/>
                      <a:r>
                        <a:rPr kumimoji="1" lang="en-US" altLang="ja-JP" b="0" dirty="0" smtClean="0">
                          <a:latin typeface="+mj-lt"/>
                        </a:rPr>
                        <a:t>0.23</a:t>
                      </a:r>
                      <a:endParaRPr kumimoji="1" lang="ja-JP" altLang="en-US" b="0" dirty="0">
                        <a:latin typeface="+mj-lt"/>
                      </a:endParaRPr>
                    </a:p>
                  </a:txBody>
                  <a:tcPr anchor="ctr">
                    <a:lnT w="19050" cap="flat" cmpd="sng" algn="ctr">
                      <a:solidFill>
                        <a:schemeClr val="tx1"/>
                      </a:solidFill>
                      <a:prstDash val="solid"/>
                      <a:round/>
                      <a:headEnd type="none" w="med" len="med"/>
                      <a:tailEnd type="none" w="med" len="med"/>
                    </a:lnT>
                    <a:solidFill>
                      <a:schemeClr val="bg1"/>
                    </a:solidFill>
                  </a:tcPr>
                </a:tc>
              </a:tr>
              <a:tr h="370840">
                <a:tc>
                  <a:txBody>
                    <a:bodyPr/>
                    <a:lstStyle/>
                    <a:p>
                      <a:pPr algn="ctr"/>
                      <a:r>
                        <a:rPr kumimoji="1" lang="en-US" altLang="ja-JP" b="0" dirty="0" smtClean="0">
                          <a:latin typeface="+mj-lt"/>
                        </a:rPr>
                        <a:t>40</a:t>
                      </a:r>
                      <a:endParaRPr kumimoji="1" lang="ja-JP" altLang="en-US" b="0" dirty="0">
                        <a:latin typeface="+mj-lt"/>
                      </a:endParaRPr>
                    </a:p>
                  </a:txBody>
                  <a:tcPr anchor="ctr">
                    <a:solidFill>
                      <a:schemeClr val="bg1"/>
                    </a:solidFill>
                  </a:tcPr>
                </a:tc>
                <a:tc>
                  <a:txBody>
                    <a:bodyPr/>
                    <a:lstStyle/>
                    <a:p>
                      <a:pPr algn="ctr"/>
                      <a:r>
                        <a:rPr kumimoji="1" lang="en-US" altLang="ja-JP" b="0" dirty="0" smtClean="0">
                          <a:latin typeface="+mj-lt"/>
                        </a:rPr>
                        <a:t>4</a:t>
                      </a:r>
                      <a:endParaRPr kumimoji="1" lang="ja-JP" altLang="en-US" b="0" dirty="0">
                        <a:latin typeface="+mj-lt"/>
                      </a:endParaRPr>
                    </a:p>
                  </a:txBody>
                  <a:tcPr anchor="ctr">
                    <a:solidFill>
                      <a:schemeClr val="bg1"/>
                    </a:solidFill>
                  </a:tcPr>
                </a:tc>
                <a:tc>
                  <a:txBody>
                    <a:bodyPr/>
                    <a:lstStyle/>
                    <a:p>
                      <a:pPr algn="ctr"/>
                      <a:r>
                        <a:rPr kumimoji="1" lang="en-US" altLang="ja-JP" b="0" dirty="0" smtClean="0">
                          <a:latin typeface="+mj-lt"/>
                        </a:rPr>
                        <a:t>3</a:t>
                      </a:r>
                      <a:endParaRPr kumimoji="1" lang="ja-JP" altLang="en-US" b="0" dirty="0">
                        <a:latin typeface="+mj-lt"/>
                      </a:endParaRPr>
                    </a:p>
                  </a:txBody>
                  <a:tcPr anchor="ctr">
                    <a:solidFill>
                      <a:schemeClr val="bg1"/>
                    </a:solidFill>
                  </a:tcPr>
                </a:tc>
                <a:tc>
                  <a:txBody>
                    <a:bodyPr/>
                    <a:lstStyle/>
                    <a:p>
                      <a:pPr algn="ctr"/>
                      <a:r>
                        <a:rPr kumimoji="1" lang="en-US" altLang="ja-JP" b="0" dirty="0" smtClean="0">
                          <a:latin typeface="+mj-lt"/>
                        </a:rPr>
                        <a:t>1.4</a:t>
                      </a:r>
                      <a:endParaRPr kumimoji="1" lang="ja-JP" altLang="en-US" b="0" dirty="0">
                        <a:latin typeface="+mj-lt"/>
                      </a:endParaRPr>
                    </a:p>
                  </a:txBody>
                  <a:tcPr anchor="ctr">
                    <a:solidFill>
                      <a:schemeClr val="bg1"/>
                    </a:solidFill>
                  </a:tcPr>
                </a:tc>
                <a:tc>
                  <a:txBody>
                    <a:bodyPr/>
                    <a:lstStyle/>
                    <a:p>
                      <a:pPr algn="ctr"/>
                      <a:r>
                        <a:rPr kumimoji="1" lang="en-US" altLang="ja-JP" b="0" dirty="0" smtClean="0">
                          <a:latin typeface="+mj-lt"/>
                        </a:rPr>
                        <a:t>16</a:t>
                      </a:r>
                      <a:endParaRPr kumimoji="1" lang="ja-JP" altLang="en-US" b="0" dirty="0">
                        <a:latin typeface="+mj-lt"/>
                      </a:endParaRPr>
                    </a:p>
                  </a:txBody>
                  <a:tcPr anchor="ctr">
                    <a:solidFill>
                      <a:schemeClr val="bg1"/>
                    </a:solidFill>
                  </a:tcPr>
                </a:tc>
              </a:tr>
              <a:tr h="370840">
                <a:tc>
                  <a:txBody>
                    <a:bodyPr/>
                    <a:lstStyle/>
                    <a:p>
                      <a:pPr algn="ctr"/>
                      <a:r>
                        <a:rPr kumimoji="1" lang="en-US" altLang="ja-JP" b="0" dirty="0" smtClean="0">
                          <a:latin typeface="+mj-lt"/>
                        </a:rPr>
                        <a:t>35</a:t>
                      </a:r>
                      <a:endParaRPr kumimoji="1" lang="ja-JP" altLang="en-US" b="0" dirty="0">
                        <a:latin typeface="+mj-lt"/>
                      </a:endParaRPr>
                    </a:p>
                  </a:txBody>
                  <a:tcPr anchor="ctr">
                    <a:solidFill>
                      <a:schemeClr val="bg1"/>
                    </a:solidFill>
                  </a:tcPr>
                </a:tc>
                <a:tc>
                  <a:txBody>
                    <a:bodyPr/>
                    <a:lstStyle/>
                    <a:p>
                      <a:pPr algn="ctr"/>
                      <a:r>
                        <a:rPr kumimoji="1" lang="en-US" altLang="ja-JP" b="0" dirty="0" smtClean="0">
                          <a:latin typeface="+mj-lt"/>
                        </a:rPr>
                        <a:t>56</a:t>
                      </a:r>
                      <a:endParaRPr kumimoji="1" lang="ja-JP" altLang="en-US" b="0" dirty="0">
                        <a:latin typeface="+mj-lt"/>
                      </a:endParaRPr>
                    </a:p>
                  </a:txBody>
                  <a:tcPr anchor="ctr">
                    <a:solidFill>
                      <a:schemeClr val="bg1"/>
                    </a:solidFill>
                  </a:tcPr>
                </a:tc>
                <a:tc>
                  <a:txBody>
                    <a:bodyPr/>
                    <a:lstStyle/>
                    <a:p>
                      <a:pPr algn="ctr"/>
                      <a:r>
                        <a:rPr kumimoji="1" lang="en-US" altLang="ja-JP" b="0" dirty="0" smtClean="0">
                          <a:latin typeface="+mj-lt"/>
                        </a:rPr>
                        <a:t>48</a:t>
                      </a:r>
                      <a:endParaRPr kumimoji="1" lang="ja-JP" altLang="en-US" b="0" dirty="0">
                        <a:latin typeface="+mj-lt"/>
                      </a:endParaRPr>
                    </a:p>
                  </a:txBody>
                  <a:tcPr anchor="ctr">
                    <a:solidFill>
                      <a:schemeClr val="bg1"/>
                    </a:solidFill>
                  </a:tcPr>
                </a:tc>
                <a:tc>
                  <a:txBody>
                    <a:bodyPr/>
                    <a:lstStyle/>
                    <a:p>
                      <a:pPr algn="ctr"/>
                      <a:r>
                        <a:rPr kumimoji="1" lang="en-US" altLang="ja-JP" b="0" dirty="0" smtClean="0">
                          <a:latin typeface="+mj-lt"/>
                        </a:rPr>
                        <a:t>23</a:t>
                      </a:r>
                      <a:endParaRPr kumimoji="1" lang="ja-JP" altLang="en-US" b="0" dirty="0">
                        <a:latin typeface="+mj-lt"/>
                      </a:endParaRPr>
                    </a:p>
                  </a:txBody>
                  <a:tcPr anchor="ctr">
                    <a:solidFill>
                      <a:schemeClr val="bg1"/>
                    </a:solidFill>
                  </a:tcPr>
                </a:tc>
                <a:tc>
                  <a:txBody>
                    <a:bodyPr/>
                    <a:lstStyle/>
                    <a:p>
                      <a:pPr algn="ctr"/>
                      <a:r>
                        <a:rPr kumimoji="1" lang="en-US" altLang="ja-JP" b="0" dirty="0" smtClean="0">
                          <a:latin typeface="+mj-lt"/>
                        </a:rPr>
                        <a:t>252</a:t>
                      </a:r>
                      <a:endParaRPr kumimoji="1" lang="ja-JP" altLang="en-US" b="0" dirty="0">
                        <a:latin typeface="+mj-lt"/>
                      </a:endParaRPr>
                    </a:p>
                  </a:txBody>
                  <a:tcPr anchor="ctr">
                    <a:solidFill>
                      <a:schemeClr val="bg1"/>
                    </a:solidFill>
                  </a:tcPr>
                </a:tc>
              </a:tr>
              <a:tr h="370840">
                <a:tc>
                  <a:txBody>
                    <a:bodyPr/>
                    <a:lstStyle/>
                    <a:p>
                      <a:pPr algn="ctr"/>
                      <a:r>
                        <a:rPr kumimoji="1" lang="en-US" altLang="ja-JP" b="0" dirty="0" smtClean="0">
                          <a:latin typeface="+mj-lt"/>
                        </a:rPr>
                        <a:t>30</a:t>
                      </a:r>
                      <a:endParaRPr kumimoji="1" lang="ja-JP" altLang="en-US" b="0" dirty="0">
                        <a:latin typeface="+mj-lt"/>
                      </a:endParaRPr>
                    </a:p>
                  </a:txBody>
                  <a:tcPr anchor="ctr">
                    <a:solidFill>
                      <a:schemeClr val="bg1"/>
                    </a:solidFill>
                  </a:tcPr>
                </a:tc>
                <a:tc>
                  <a:txBody>
                    <a:bodyPr/>
                    <a:lstStyle/>
                    <a:p>
                      <a:pPr algn="ctr"/>
                      <a:r>
                        <a:rPr kumimoji="1" lang="en-US" altLang="ja-JP" b="0" dirty="0" smtClean="0">
                          <a:latin typeface="+mj-lt"/>
                        </a:rPr>
                        <a:t>367</a:t>
                      </a:r>
                      <a:endParaRPr kumimoji="1" lang="ja-JP" altLang="en-US" b="0" dirty="0">
                        <a:latin typeface="+mj-lt"/>
                      </a:endParaRPr>
                    </a:p>
                  </a:txBody>
                  <a:tcPr anchor="ctr">
                    <a:solidFill>
                      <a:schemeClr val="bg1"/>
                    </a:solidFill>
                  </a:tcPr>
                </a:tc>
                <a:tc>
                  <a:txBody>
                    <a:bodyPr/>
                    <a:lstStyle/>
                    <a:p>
                      <a:pPr algn="ctr"/>
                      <a:r>
                        <a:rPr kumimoji="1" lang="en-US" altLang="ja-JP" b="0" dirty="0" smtClean="0">
                          <a:latin typeface="+mj-lt"/>
                        </a:rPr>
                        <a:t>312</a:t>
                      </a:r>
                      <a:endParaRPr kumimoji="1" lang="ja-JP" altLang="en-US" b="0" dirty="0">
                        <a:latin typeface="+mj-lt"/>
                      </a:endParaRPr>
                    </a:p>
                  </a:txBody>
                  <a:tcPr anchor="ctr">
                    <a:solidFill>
                      <a:schemeClr val="bg1"/>
                    </a:solidFill>
                  </a:tcPr>
                </a:tc>
                <a:tc>
                  <a:txBody>
                    <a:bodyPr/>
                    <a:lstStyle/>
                    <a:p>
                      <a:pPr algn="ctr"/>
                      <a:r>
                        <a:rPr kumimoji="1" lang="en-US" altLang="ja-JP" b="0" dirty="0" smtClean="0">
                          <a:latin typeface="+mj-lt"/>
                        </a:rPr>
                        <a:t>148</a:t>
                      </a:r>
                      <a:endParaRPr kumimoji="1" lang="ja-JP" altLang="en-US" b="0" dirty="0">
                        <a:latin typeface="+mj-lt"/>
                      </a:endParaRPr>
                    </a:p>
                  </a:txBody>
                  <a:tcPr anchor="ctr">
                    <a:solidFill>
                      <a:schemeClr val="bg1"/>
                    </a:solidFill>
                  </a:tcPr>
                </a:tc>
                <a:tc>
                  <a:txBody>
                    <a:bodyPr/>
                    <a:lstStyle/>
                    <a:p>
                      <a:pPr algn="ctr"/>
                      <a:r>
                        <a:rPr kumimoji="1" lang="en-US" altLang="ja-JP" b="0" dirty="0" smtClean="0">
                          <a:latin typeface="+mj-lt"/>
                        </a:rPr>
                        <a:t>1650</a:t>
                      </a:r>
                      <a:endParaRPr kumimoji="1" lang="ja-JP" altLang="en-US" b="0" dirty="0">
                        <a:latin typeface="+mj-lt"/>
                      </a:endParaRPr>
                    </a:p>
                  </a:txBody>
                  <a:tcPr anchor="ctr">
                    <a:solidFill>
                      <a:schemeClr val="bg1"/>
                    </a:solidFill>
                  </a:tcPr>
                </a:tc>
              </a:tr>
              <a:tr h="370840">
                <a:tc>
                  <a:txBody>
                    <a:bodyPr/>
                    <a:lstStyle/>
                    <a:p>
                      <a:pPr algn="ctr"/>
                      <a:r>
                        <a:rPr kumimoji="1" lang="en-US" altLang="ja-JP" b="0" dirty="0" smtClean="0">
                          <a:latin typeface="+mj-lt"/>
                        </a:rPr>
                        <a:t>25</a:t>
                      </a:r>
                      <a:endParaRPr kumimoji="1" lang="ja-JP" altLang="en-US" b="0" dirty="0">
                        <a:latin typeface="+mj-lt"/>
                      </a:endParaRPr>
                    </a:p>
                  </a:txBody>
                  <a:tcPr anchor="ctr">
                    <a:solidFill>
                      <a:schemeClr val="bg1"/>
                    </a:solidFill>
                  </a:tcPr>
                </a:tc>
                <a:tc>
                  <a:txBody>
                    <a:bodyPr/>
                    <a:lstStyle/>
                    <a:p>
                      <a:pPr algn="ctr"/>
                      <a:r>
                        <a:rPr kumimoji="1" lang="en-US" altLang="ja-JP" b="0" dirty="0" smtClean="0">
                          <a:latin typeface="+mj-lt"/>
                        </a:rPr>
                        <a:t>1331</a:t>
                      </a:r>
                      <a:endParaRPr kumimoji="1" lang="ja-JP" altLang="en-US" b="0" dirty="0">
                        <a:latin typeface="+mj-lt"/>
                      </a:endParaRPr>
                    </a:p>
                  </a:txBody>
                  <a:tcPr anchor="ctr">
                    <a:solidFill>
                      <a:schemeClr val="bg1"/>
                    </a:solidFill>
                  </a:tcPr>
                </a:tc>
                <a:tc>
                  <a:txBody>
                    <a:bodyPr/>
                    <a:lstStyle/>
                    <a:p>
                      <a:pPr algn="ctr"/>
                      <a:r>
                        <a:rPr kumimoji="1" lang="en-US" altLang="ja-JP" b="0" dirty="0" smtClean="0">
                          <a:latin typeface="+mj-lt"/>
                        </a:rPr>
                        <a:t>1129</a:t>
                      </a:r>
                      <a:endParaRPr kumimoji="1" lang="ja-JP" altLang="en-US" b="0" dirty="0">
                        <a:latin typeface="+mj-lt"/>
                      </a:endParaRPr>
                    </a:p>
                  </a:txBody>
                  <a:tcPr anchor="ctr">
                    <a:solidFill>
                      <a:schemeClr val="bg1"/>
                    </a:solidFill>
                  </a:tcPr>
                </a:tc>
                <a:tc>
                  <a:txBody>
                    <a:bodyPr/>
                    <a:lstStyle/>
                    <a:p>
                      <a:pPr algn="ctr"/>
                      <a:r>
                        <a:rPr kumimoji="1" lang="en-US" altLang="ja-JP" b="0" dirty="0" smtClean="0">
                          <a:latin typeface="+mj-lt"/>
                        </a:rPr>
                        <a:t>536</a:t>
                      </a:r>
                      <a:endParaRPr kumimoji="1" lang="ja-JP" altLang="en-US" b="0" dirty="0">
                        <a:latin typeface="+mj-lt"/>
                      </a:endParaRPr>
                    </a:p>
                  </a:txBody>
                  <a:tcPr anchor="ctr">
                    <a:solidFill>
                      <a:schemeClr val="bg1"/>
                    </a:solidFill>
                  </a:tcPr>
                </a:tc>
                <a:tc>
                  <a:txBody>
                    <a:bodyPr/>
                    <a:lstStyle/>
                    <a:p>
                      <a:pPr algn="ctr"/>
                      <a:r>
                        <a:rPr kumimoji="1" lang="en-US" altLang="ja-JP" b="0" dirty="0" smtClean="0">
                          <a:latin typeface="+mj-lt"/>
                        </a:rPr>
                        <a:t>5984</a:t>
                      </a:r>
                      <a:endParaRPr kumimoji="1" lang="ja-JP" altLang="en-US" b="0" dirty="0">
                        <a:latin typeface="+mj-lt"/>
                      </a:endParaRPr>
                    </a:p>
                  </a:txBody>
                  <a:tcPr anchor="ctr">
                    <a:solidFill>
                      <a:schemeClr val="bg1"/>
                    </a:solidFill>
                  </a:tcPr>
                </a:tc>
              </a:tr>
              <a:tr h="370840">
                <a:tc>
                  <a:txBody>
                    <a:bodyPr/>
                    <a:lstStyle/>
                    <a:p>
                      <a:pPr algn="ctr"/>
                      <a:r>
                        <a:rPr kumimoji="1" lang="en-US" altLang="ja-JP" b="0" dirty="0" smtClean="0">
                          <a:latin typeface="+mj-lt"/>
                        </a:rPr>
                        <a:t>20</a:t>
                      </a:r>
                      <a:endParaRPr kumimoji="1" lang="ja-JP" altLang="en-US" b="0" dirty="0">
                        <a:latin typeface="+mj-lt"/>
                      </a:endParaRPr>
                    </a:p>
                  </a:txBody>
                  <a:tcPr anchor="ctr">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0" dirty="0" smtClean="0">
                          <a:latin typeface="+mj-lt"/>
                        </a:rPr>
                        <a:t>3526</a:t>
                      </a:r>
                      <a:endParaRPr kumimoji="1" lang="ja-JP" altLang="en-US" b="0" dirty="0">
                        <a:latin typeface="+mj-lt"/>
                      </a:endParaRPr>
                    </a:p>
                  </a:txBody>
                  <a:tcPr anchor="ctr">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0" dirty="0" smtClean="0">
                          <a:latin typeface="+mj-lt"/>
                        </a:rPr>
                        <a:t>2991</a:t>
                      </a:r>
                      <a:endParaRPr kumimoji="1" lang="ja-JP" altLang="en-US" b="0" dirty="0">
                        <a:latin typeface="+mj-lt"/>
                      </a:endParaRPr>
                    </a:p>
                  </a:txBody>
                  <a:tcPr anchor="ctr">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0" dirty="0" smtClean="0">
                          <a:latin typeface="+mj-lt"/>
                        </a:rPr>
                        <a:t>1420</a:t>
                      </a:r>
                      <a:endParaRPr kumimoji="1" lang="ja-JP" altLang="en-US" b="0" dirty="0">
                        <a:latin typeface="+mj-lt"/>
                      </a:endParaRPr>
                    </a:p>
                  </a:txBody>
                  <a:tcPr anchor="ctr">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0" dirty="0" smtClean="0">
                          <a:latin typeface="+mj-lt"/>
                        </a:rPr>
                        <a:t>15849</a:t>
                      </a:r>
                      <a:endParaRPr kumimoji="1" lang="ja-JP" altLang="en-US" b="0" dirty="0">
                        <a:latin typeface="+mj-lt"/>
                      </a:endParaRPr>
                    </a:p>
                  </a:txBody>
                  <a:tcPr anchor="ctr">
                    <a:lnB w="28575"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16629761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fade">
                                      <p:cBhvr>
                                        <p:cTn id="37" dur="500"/>
                                        <p:tgtEl>
                                          <p:spTgt spid="2">
                                            <p:txEl>
                                              <p:pRg st="3" end="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par>
                                <p:cTn id="58" presetID="10" presetClass="entr" presetSubtype="0" fill="hold"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
                                            <p:txEl>
                                              <p:pRg st="9" end="9"/>
                                            </p:txEl>
                                          </p:spTgt>
                                        </p:tgtEl>
                                        <p:attrNameLst>
                                          <p:attrName>style.visibility</p:attrName>
                                        </p:attrNameLst>
                                      </p:cBhvr>
                                      <p:to>
                                        <p:strVal val="visible"/>
                                      </p:to>
                                    </p:set>
                                    <p:animEffect transition="in" filter="fade">
                                      <p:cBhvr>
                                        <p:cTn id="65" dur="500"/>
                                        <p:tgtEl>
                                          <p:spTgt spid="2">
                                            <p:txEl>
                                              <p:pRg st="9" end="9"/>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
                                            <p:txEl>
                                              <p:pRg st="10" end="10"/>
                                            </p:txEl>
                                          </p:spTgt>
                                        </p:tgtEl>
                                        <p:attrNameLst>
                                          <p:attrName>style.visibility</p:attrName>
                                        </p:attrNameLst>
                                      </p:cBhvr>
                                      <p:to>
                                        <p:strVal val="visible"/>
                                      </p:to>
                                    </p:set>
                                    <p:animEffect transition="in" filter="fade">
                                      <p:cBhvr>
                                        <p:cTn id="68" dur="500"/>
                                        <p:tgtEl>
                                          <p:spTgt spid="2">
                                            <p:txEl>
                                              <p:pRg st="10" end="10"/>
                                            </p:tx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
                                            <p:txEl>
                                              <p:pRg st="11" end="11"/>
                                            </p:txEl>
                                          </p:spTgt>
                                        </p:tgtEl>
                                        <p:attrNameLst>
                                          <p:attrName>style.visibility</p:attrName>
                                        </p:attrNameLst>
                                      </p:cBhvr>
                                      <p:to>
                                        <p:strVal val="visible"/>
                                      </p:to>
                                    </p:set>
                                    <p:animEffect transition="in" filter="fade">
                                      <p:cBhvr>
                                        <p:cTn id="71" dur="500"/>
                                        <p:tgtEl>
                                          <p:spTgt spid="2">
                                            <p:txEl>
                                              <p:pRg st="11" end="11"/>
                                            </p:tx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
                                            <p:txEl>
                                              <p:pRg st="12" end="12"/>
                                            </p:txEl>
                                          </p:spTgt>
                                        </p:tgtEl>
                                        <p:attrNameLst>
                                          <p:attrName>style.visibility</p:attrName>
                                        </p:attrNameLst>
                                      </p:cBhvr>
                                      <p:to>
                                        <p:strVal val="visible"/>
                                      </p:to>
                                    </p:set>
                                    <p:animEffect transition="in" filter="fade">
                                      <p:cBhvr>
                                        <p:cTn id="74" dur="500"/>
                                        <p:tgtEl>
                                          <p:spTgt spid="2">
                                            <p:txEl>
                                              <p:pRg st="12" end="12"/>
                                            </p:tx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
                                            <p:txEl>
                                              <p:pRg st="13" end="13"/>
                                            </p:txEl>
                                          </p:spTgt>
                                        </p:tgtEl>
                                        <p:attrNameLst>
                                          <p:attrName>style.visibility</p:attrName>
                                        </p:attrNameLst>
                                      </p:cBhvr>
                                      <p:to>
                                        <p:strVal val="visible"/>
                                      </p:to>
                                    </p:set>
                                    <p:animEffect transition="in" filter="fade">
                                      <p:cBhvr>
                                        <p:cTn id="77"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kazu\アーカイブ\Conference\IAC2011\Paper\Fig\Mars-AtmModel-col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3177372"/>
            <a:ext cx="3600000" cy="3600000"/>
          </a:xfrm>
          <a:prstGeom prst="rect">
            <a:avLst/>
          </a:prstGeom>
          <a:noFill/>
          <a:extLst>
            <a:ext uri="{909E8E84-426E-40DD-AFC4-6F175D3DCCD1}">
              <a14:hiddenFill xmlns:a14="http://schemas.microsoft.com/office/drawing/2010/main">
                <a:solidFill>
                  <a:srgbClr val="FFFFFF"/>
                </a:solidFill>
              </a14:hiddenFill>
            </a:ext>
          </a:extLst>
        </p:spPr>
      </p:pic>
      <p:sp>
        <p:nvSpPr>
          <p:cNvPr id="2" name="コンテンツ プレースホルダー 1"/>
          <p:cNvSpPr>
            <a:spLocks noGrp="1"/>
          </p:cNvSpPr>
          <p:nvPr>
            <p:ph idx="1"/>
          </p:nvPr>
        </p:nvSpPr>
        <p:spPr/>
        <p:txBody>
          <a:bodyPr/>
          <a:lstStyle/>
          <a:p>
            <a:r>
              <a:rPr lang="en-US" altLang="ja-JP" dirty="0" smtClean="0"/>
              <a:t>Critical keys</a:t>
            </a:r>
          </a:p>
          <a:p>
            <a:pPr lvl="1" algn="just"/>
            <a:r>
              <a:rPr lang="en-US" altLang="ja-JP" dirty="0" smtClean="0"/>
              <a:t>Successful insertion to an orbit appropriate </a:t>
            </a:r>
            <a:r>
              <a:rPr lang="en-US" altLang="ja-JP" dirty="0"/>
              <a:t>for earth </a:t>
            </a:r>
            <a:r>
              <a:rPr lang="en-US" altLang="ja-JP" dirty="0" smtClean="0"/>
              <a:t>return : precise GNC using lifting aeroshell is needed to cope with uncertainties in atmospheric </a:t>
            </a:r>
            <a:r>
              <a:rPr lang="en-US" altLang="ja-JP" dirty="0"/>
              <a:t>density, </a:t>
            </a:r>
            <a:r>
              <a:rPr lang="en-US" altLang="ja-JP" dirty="0" smtClean="0"/>
              <a:t>aerodynamics of vehicle, &amp; orbit/attitude determination </a:t>
            </a:r>
          </a:p>
          <a:p>
            <a:pPr lvl="1" algn="just"/>
            <a:r>
              <a:rPr lang="en-US" altLang="ja-JP" dirty="0" smtClean="0"/>
              <a:t>Minimization of total </a:t>
            </a:r>
            <a:r>
              <a:rPr lang="en-US" altLang="ja-JP" dirty="0" smtClean="0">
                <a:cs typeface="Calibri"/>
              </a:rPr>
              <a:t>∆</a:t>
            </a:r>
            <a:r>
              <a:rPr lang="en-US" altLang="ja-JP" dirty="0">
                <a:cs typeface="Calibri"/>
              </a:rPr>
              <a:t>V </a:t>
            </a:r>
            <a:r>
              <a:rPr lang="en-US" altLang="ja-JP" dirty="0" smtClean="0">
                <a:cs typeface="Calibri"/>
              </a:rPr>
              <a:t>required for </a:t>
            </a:r>
            <a:r>
              <a:rPr lang="en-US" altLang="ja-JP" dirty="0" smtClean="0"/>
              <a:t>AOT, post-AOT maneuver, and</a:t>
            </a:r>
            <a:r>
              <a:rPr lang="en-US" altLang="ja-JP" dirty="0" smtClean="0">
                <a:latin typeface="Calibri"/>
                <a:cs typeface="Calibri"/>
              </a:rPr>
              <a:t> earth return</a:t>
            </a:r>
          </a:p>
          <a:p>
            <a:pPr lvl="1" algn="just"/>
            <a:r>
              <a:rPr lang="en-US" altLang="ja-JP" dirty="0" smtClean="0">
                <a:latin typeface="Calibri"/>
                <a:cs typeface="Calibri"/>
              </a:rPr>
              <a:t>Accessible lowest altitude &lt; 40 km for sample collection</a:t>
            </a:r>
            <a:endParaRPr lang="en-US" altLang="ja-JP" dirty="0" smtClean="0"/>
          </a:p>
          <a:p>
            <a:pPr lvl="1" algn="just"/>
            <a:r>
              <a:rPr lang="en-US" altLang="ja-JP" dirty="0" smtClean="0"/>
              <a:t>Minimization of TPS for aerodynamic heating</a:t>
            </a:r>
            <a:endParaRPr kumimoji="1" lang="ja-JP" altLang="en-US" dirty="0"/>
          </a:p>
        </p:txBody>
      </p:sp>
      <p:sp>
        <p:nvSpPr>
          <p:cNvPr id="3" name="タイトル 2"/>
          <p:cNvSpPr>
            <a:spLocks noGrp="1"/>
          </p:cNvSpPr>
          <p:nvPr>
            <p:ph type="title"/>
          </p:nvPr>
        </p:nvSpPr>
        <p:spPr/>
        <p:txBody>
          <a:bodyPr/>
          <a:lstStyle/>
          <a:p>
            <a:r>
              <a:rPr lang="en-US" altLang="ja-JP" dirty="0" smtClean="0"/>
              <a:t>Fundamental Design Parameters for MASC</a:t>
            </a:r>
            <a:endParaRPr kumimoji="1" lang="ja-JP" altLang="en-US" dirty="0"/>
          </a:p>
        </p:txBody>
      </p:sp>
      <p:pic>
        <p:nvPicPr>
          <p:cNvPr id="19459" name="Picture 3" descr="C:\Users\kazu\アーカイブ\Conference\IAC2011\Paper\Fig\Envelop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424" y="3177372"/>
            <a:ext cx="3600000" cy="360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表 8"/>
          <p:cNvGraphicFramePr>
            <a:graphicFrameLocks noGrp="1"/>
          </p:cNvGraphicFramePr>
          <p:nvPr>
            <p:extLst>
              <p:ext uri="{D42A27DB-BD31-4B8C-83A1-F6EECF244321}">
                <p14:modId xmlns:p14="http://schemas.microsoft.com/office/powerpoint/2010/main" val="815140490"/>
              </p:ext>
            </p:extLst>
          </p:nvPr>
        </p:nvGraphicFramePr>
        <p:xfrm>
          <a:off x="759110" y="3861048"/>
          <a:ext cx="3593529" cy="1955800"/>
        </p:xfrm>
        <a:graphic>
          <a:graphicData uri="http://schemas.openxmlformats.org/drawingml/2006/table">
            <a:tbl>
              <a:tblPr firstRow="1" bandRow="1">
                <a:tableStyleId>{2D5ABB26-0587-4C30-8999-92F81FD0307C}</a:tableStyleId>
              </a:tblPr>
              <a:tblGrid>
                <a:gridCol w="1843278"/>
                <a:gridCol w="1750251"/>
              </a:tblGrid>
              <a:tr h="370840">
                <a:tc gridSpan="2">
                  <a:txBody>
                    <a:bodyPr/>
                    <a:lstStyle/>
                    <a:p>
                      <a:pPr algn="ctr"/>
                      <a:r>
                        <a:rPr kumimoji="1" lang="en-US" altLang="ja-JP" sz="1600" dirty="0" smtClean="0"/>
                        <a:t>Trajectory calculations</a:t>
                      </a:r>
                      <a:endParaRPr kumimoji="1" lang="ja-JP" altLang="en-US" sz="1600" b="0" dirty="0"/>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endParaRPr kumimoji="1" lang="ja-JP" altLang="en-US" sz="1600" dirty="0"/>
                    </a:p>
                  </a:txBody>
                  <a:tcPr/>
                </a:tc>
              </a:tr>
              <a:tr h="241228">
                <a:tc>
                  <a:txBody>
                    <a:bodyPr/>
                    <a:lstStyle/>
                    <a:p>
                      <a:r>
                        <a:rPr kumimoji="1" lang="en-US" altLang="ja-JP" sz="1600" dirty="0" smtClean="0"/>
                        <a:t>Initial orbit</a:t>
                      </a:r>
                      <a:endParaRPr kumimoji="1" lang="ja-JP" altLang="en-US" sz="1600" b="0" dirty="0"/>
                    </a:p>
                  </a:txBody>
                  <a:tcPr anchor="ctr">
                    <a:lnT w="19050" cap="flat" cmpd="sng" algn="ctr">
                      <a:solidFill>
                        <a:schemeClr val="tx1"/>
                      </a:solidFill>
                      <a:prstDash val="solid"/>
                      <a:round/>
                      <a:headEnd type="none" w="med" len="med"/>
                      <a:tailEnd type="none" w="med" len="med"/>
                    </a:lnT>
                  </a:tcPr>
                </a:tc>
                <a:tc>
                  <a:txBody>
                    <a:bodyPr/>
                    <a:lstStyle/>
                    <a:p>
                      <a:r>
                        <a:rPr kumimoji="1" lang="en-US" altLang="ja-JP" sz="1600" dirty="0" smtClean="0"/>
                        <a:t>300 km×7Rm alt.</a:t>
                      </a:r>
                      <a:endParaRPr kumimoji="1" lang="ja-JP" altLang="en-US" sz="1600" b="0" dirty="0">
                        <a:latin typeface="+mn-lt"/>
                      </a:endParaRPr>
                    </a:p>
                  </a:txBody>
                  <a:tcPr anchor="ctr">
                    <a:lnT w="19050" cap="flat" cmpd="sng" algn="ctr">
                      <a:solidFill>
                        <a:schemeClr val="tx1"/>
                      </a:solidFill>
                      <a:prstDash val="solid"/>
                      <a:round/>
                      <a:headEnd type="none" w="med" len="med"/>
                      <a:tailEnd type="none" w="med" len="med"/>
                    </a:lnT>
                  </a:tcPr>
                </a:tc>
              </a:tr>
              <a:tr h="374000">
                <a:tc>
                  <a:txBody>
                    <a:bodyPr/>
                    <a:lstStyle/>
                    <a:p>
                      <a:r>
                        <a:rPr kumimoji="1" lang="en-US" altLang="ja-JP" sz="1600" dirty="0" smtClean="0"/>
                        <a:t>Periapsis altitude</a:t>
                      </a:r>
                      <a:br>
                        <a:rPr kumimoji="1" lang="en-US" altLang="ja-JP" sz="1600" dirty="0" smtClean="0"/>
                      </a:br>
                      <a:r>
                        <a:rPr kumimoji="1" lang="en-US" altLang="ja-JP" sz="1600" dirty="0" smtClean="0"/>
                        <a:t>of target orbit</a:t>
                      </a:r>
                      <a:endParaRPr kumimoji="1" lang="ja-JP" altLang="en-US" sz="1600" b="0" dirty="0"/>
                    </a:p>
                  </a:txBody>
                  <a:tcPr anchor="ctr"/>
                </a:tc>
                <a:tc>
                  <a:txBody>
                    <a:bodyPr/>
                    <a:lstStyle/>
                    <a:p>
                      <a:r>
                        <a:rPr kumimoji="1" lang="en-US" altLang="ja-JP" sz="1600" dirty="0" smtClean="0"/>
                        <a:t>150 </a:t>
                      </a:r>
                      <a:r>
                        <a:rPr kumimoji="1" lang="en-US" altLang="ja-JP" sz="1600" baseline="0" dirty="0" smtClean="0"/>
                        <a:t>km</a:t>
                      </a:r>
                      <a:r>
                        <a:rPr kumimoji="1" lang="en-US" altLang="ja-JP" sz="1600" dirty="0" smtClean="0"/>
                        <a:t> </a:t>
                      </a:r>
                      <a:endParaRPr kumimoji="1" lang="ja-JP" altLang="en-US" sz="1600" b="0" dirty="0">
                        <a:latin typeface="+mn-lt"/>
                      </a:endParaRPr>
                    </a:p>
                  </a:txBody>
                  <a:tcPr anchor="ctr"/>
                </a:tc>
              </a:tr>
              <a:tr h="118916">
                <a:tc>
                  <a:txBody>
                    <a:bodyPr/>
                    <a:lstStyle/>
                    <a:p>
                      <a:r>
                        <a:rPr kumimoji="1" lang="en-US" altLang="ja-JP" sz="1600" dirty="0" smtClean="0"/>
                        <a:t>Ballistic</a:t>
                      </a:r>
                      <a:r>
                        <a:rPr kumimoji="1" lang="en-US" altLang="ja-JP" sz="1600" baseline="0" dirty="0" smtClean="0"/>
                        <a:t> coefficients</a:t>
                      </a:r>
                      <a:endParaRPr kumimoji="1" lang="ja-JP" altLang="en-US" sz="1600" b="0" dirty="0"/>
                    </a:p>
                  </a:txBody>
                  <a:tcPr anchor="ctr"/>
                </a:tc>
                <a:tc>
                  <a:txBody>
                    <a:bodyPr/>
                    <a:lstStyle/>
                    <a:p>
                      <a:r>
                        <a:rPr kumimoji="1" lang="en-US" altLang="ja-JP" sz="1600" dirty="0" smtClean="0"/>
                        <a:t>100 to 1000 kg/m</a:t>
                      </a:r>
                      <a:r>
                        <a:rPr kumimoji="1" lang="en-US" altLang="ja-JP" sz="1600" baseline="30000" dirty="0" smtClean="0"/>
                        <a:t>2</a:t>
                      </a:r>
                      <a:endParaRPr kumimoji="1" lang="ja-JP" altLang="en-US" sz="1600" b="0" baseline="30000" dirty="0"/>
                    </a:p>
                  </a:txBody>
                  <a:tcPr anchor="ctr"/>
                </a:tc>
              </a:tr>
              <a:tr h="0">
                <a:tc>
                  <a:txBody>
                    <a:bodyPr/>
                    <a:lstStyle/>
                    <a:p>
                      <a:r>
                        <a:rPr kumimoji="1" lang="en-US" altLang="ja-JP" sz="1600" dirty="0" smtClean="0"/>
                        <a:t>Lift-to-drag</a:t>
                      </a:r>
                      <a:r>
                        <a:rPr kumimoji="1" lang="en-US" altLang="ja-JP" sz="1600" baseline="0" dirty="0" smtClean="0"/>
                        <a:t> ratio</a:t>
                      </a:r>
                      <a:endParaRPr kumimoji="1" lang="ja-JP" altLang="en-US" sz="1600" b="0" dirty="0"/>
                    </a:p>
                  </a:txBody>
                  <a:tcPr anchor="ctr">
                    <a:lnB w="19050" cap="flat" cmpd="sng" algn="ctr">
                      <a:solidFill>
                        <a:schemeClr val="tx1"/>
                      </a:solidFill>
                      <a:prstDash val="solid"/>
                      <a:round/>
                      <a:headEnd type="none" w="med" len="med"/>
                      <a:tailEnd type="none" w="med" len="med"/>
                    </a:lnB>
                  </a:tcPr>
                </a:tc>
                <a:tc>
                  <a:txBody>
                    <a:bodyPr/>
                    <a:lstStyle/>
                    <a:p>
                      <a:r>
                        <a:rPr kumimoji="1" lang="en-US" altLang="ja-JP" sz="1600" dirty="0" smtClean="0"/>
                        <a:t>– 0.3 to 0.3</a:t>
                      </a:r>
                      <a:endParaRPr kumimoji="1" lang="ja-JP" altLang="en-US" sz="1600" b="0" dirty="0"/>
                    </a:p>
                  </a:txBody>
                  <a:tcPr anchor="ctr">
                    <a:lnB w="19050" cap="flat" cmpd="sng" algn="ctr">
                      <a:solidFill>
                        <a:schemeClr val="tx1"/>
                      </a:solidFill>
                      <a:prstDash val="solid"/>
                      <a:round/>
                      <a:headEnd type="none" w="med" len="med"/>
                      <a:tailEnd type="none" w="med" len="med"/>
                    </a:lnB>
                  </a:tcPr>
                </a:tc>
              </a:tr>
            </a:tbl>
          </a:graphicData>
        </a:graphic>
      </p:graphicFrame>
      <p:pic>
        <p:nvPicPr>
          <p:cNvPr id="19460" name="Picture 4" descr="C:\Users\kazu\アーカイブ\Conference\IAC2011\Paper\Fig\Heatflux.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3177038"/>
            <a:ext cx="3600000"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84010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458"/>
                                        </p:tgtEl>
                                        <p:attrNameLst>
                                          <p:attrName>style.visibility</p:attrName>
                                        </p:attrNameLst>
                                      </p:cBhvr>
                                      <p:to>
                                        <p:strVal val="visible"/>
                                      </p:to>
                                    </p:set>
                                    <p:animEffect transition="in" filter="fade">
                                      <p:cBhvr>
                                        <p:cTn id="13" dur="500"/>
                                        <p:tgtEl>
                                          <p:spTgt spid="1945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9458"/>
                                        </p:tgtEl>
                                      </p:cBhvr>
                                    </p:animEffect>
                                    <p:set>
                                      <p:cBhvr>
                                        <p:cTn id="28" dur="1" fill="hold">
                                          <p:stCondLst>
                                            <p:cond delay="499"/>
                                          </p:stCondLst>
                                        </p:cTn>
                                        <p:tgtEl>
                                          <p:spTgt spid="19458"/>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459"/>
                                        </p:tgtEl>
                                        <p:attrNameLst>
                                          <p:attrName>style.visibility</p:attrName>
                                        </p:attrNameLst>
                                      </p:cBhvr>
                                      <p:to>
                                        <p:strVal val="visible"/>
                                      </p:to>
                                    </p:set>
                                    <p:animEffect transition="in" filter="fade">
                                      <p:cBhvr>
                                        <p:cTn id="37" dur="500"/>
                                        <p:tgtEl>
                                          <p:spTgt spid="1945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
                                            <p:txEl>
                                              <p:pRg st="4" end="4"/>
                                            </p:txEl>
                                          </p:spTgt>
                                        </p:tgtEl>
                                        <p:attrNameLst>
                                          <p:attrName>style.visibility</p:attrName>
                                        </p:attrNameLst>
                                      </p:cBhvr>
                                      <p:to>
                                        <p:strVal val="visible"/>
                                      </p:to>
                                    </p:set>
                                    <p:animEffect transition="in" filter="fade">
                                      <p:cBhvr>
                                        <p:cTn id="46" dur="500"/>
                                        <p:tgtEl>
                                          <p:spTgt spid="2">
                                            <p:txEl>
                                              <p:pRg st="4" end="4"/>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9460"/>
                                        </p:tgtEl>
                                        <p:attrNameLst>
                                          <p:attrName>style.visibility</p:attrName>
                                        </p:attrNameLst>
                                      </p:cBhvr>
                                      <p:to>
                                        <p:strVal val="visible"/>
                                      </p:to>
                                    </p:set>
                                    <p:animEffect transition="in" filter="fade">
                                      <p:cBhvr>
                                        <p:cTn id="49"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コンテンツ プレースホルダー 15"/>
          <p:cNvSpPr>
            <a:spLocks noGrp="1"/>
          </p:cNvSpPr>
          <p:nvPr>
            <p:ph idx="1"/>
          </p:nvPr>
        </p:nvSpPr>
        <p:spPr/>
        <p:txBody>
          <a:bodyPr/>
          <a:lstStyle/>
          <a:p>
            <a:r>
              <a:rPr lang="en-US" altLang="ja-JP" dirty="0"/>
              <a:t>Design criteria</a:t>
            </a:r>
          </a:p>
          <a:p>
            <a:pPr lvl="1" algn="just"/>
            <a:r>
              <a:rPr lang="en-US" altLang="ja-JP" dirty="0"/>
              <a:t>Minimize total system mass </a:t>
            </a:r>
            <a:r>
              <a:rPr lang="en-US" altLang="ja-JP" dirty="0" smtClean="0"/>
              <a:t>(minimum dry </a:t>
            </a:r>
            <a:r>
              <a:rPr lang="en-US" altLang="ja-JP" dirty="0"/>
              <a:t>mass of earth return subsystem </a:t>
            </a:r>
            <a:r>
              <a:rPr lang="en-US" altLang="ja-JP" dirty="0" smtClean="0"/>
              <a:t>may be </a:t>
            </a:r>
            <a:r>
              <a:rPr lang="en-US" altLang="ja-JP" dirty="0"/>
              <a:t>almost determined by heritages of past systems) </a:t>
            </a:r>
          </a:p>
          <a:p>
            <a:pPr lvl="1" algn="just"/>
            <a:r>
              <a:rPr lang="en-US" altLang="ja-JP" dirty="0"/>
              <a:t>Decrease propellant mass for earth return to minimize </a:t>
            </a:r>
            <a:r>
              <a:rPr lang="en-US" altLang="ja-JP" dirty="0" smtClean="0"/>
              <a:t>mass of orbiter subsystem</a:t>
            </a:r>
            <a:endParaRPr lang="en-US" altLang="ja-JP" dirty="0"/>
          </a:p>
          <a:p>
            <a:pPr lvl="1" algn="just"/>
            <a:r>
              <a:rPr lang="en-US" altLang="ja-JP" dirty="0">
                <a:cs typeface="Calibri"/>
              </a:rPr>
              <a:t>Increase apoapsis altitude of parking orbit to decrease ∆V for earth return</a:t>
            </a:r>
            <a:endParaRPr lang="en-US" altLang="ja-JP" dirty="0"/>
          </a:p>
          <a:p>
            <a:pPr lvl="1" algn="just"/>
            <a:r>
              <a:rPr lang="en-US" altLang="ja-JP" dirty="0"/>
              <a:t>Decrease β for reduction of TPS mass</a:t>
            </a:r>
          </a:p>
          <a:p>
            <a:pPr lvl="1" algn="just"/>
            <a:r>
              <a:rPr lang="en-US" altLang="ja-JP" dirty="0"/>
              <a:t>Increase β to enlarge ATO </a:t>
            </a:r>
            <a:r>
              <a:rPr lang="en-US" altLang="ja-JP" dirty="0" smtClean="0"/>
              <a:t>corridor</a:t>
            </a:r>
            <a:endParaRPr lang="en-US" altLang="ja-JP" dirty="0"/>
          </a:p>
        </p:txBody>
      </p:sp>
      <p:sp>
        <p:nvSpPr>
          <p:cNvPr id="3" name="タイトル 2"/>
          <p:cNvSpPr>
            <a:spLocks noGrp="1"/>
          </p:cNvSpPr>
          <p:nvPr>
            <p:ph type="title"/>
          </p:nvPr>
        </p:nvSpPr>
        <p:spPr/>
        <p:txBody>
          <a:bodyPr/>
          <a:lstStyle/>
          <a:p>
            <a:r>
              <a:rPr lang="en-US" altLang="ja-JP" dirty="0" smtClean="0"/>
              <a:t>Fundamental Mission Design</a:t>
            </a:r>
            <a:endParaRPr kumimoji="1" lang="ja-JP" altLang="en-US" dirty="0"/>
          </a:p>
        </p:txBody>
      </p:sp>
      <p:pic>
        <p:nvPicPr>
          <p:cNvPr id="10" name="Picture 3" descr="C:\Users\kazu\アーカイブ\Conference\IAC2011\Paper\Fig\Envelop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424" y="3177372"/>
            <a:ext cx="3600000" cy="360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kazu\アーカイブ\Conference\IAC2011\Paper\Fig\Heatflux.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3177038"/>
            <a:ext cx="3600000" cy="36000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p:cNvCxnSpPr/>
          <p:nvPr/>
        </p:nvCxnSpPr>
        <p:spPr>
          <a:xfrm flipV="1">
            <a:off x="7795406" y="4394978"/>
            <a:ext cx="0" cy="194400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5364088" y="4957988"/>
            <a:ext cx="2431318" cy="334"/>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sp>
        <p:nvSpPr>
          <p:cNvPr id="12" name="円/楕円 11"/>
          <p:cNvSpPr/>
          <p:nvPr/>
        </p:nvSpPr>
        <p:spPr>
          <a:xfrm>
            <a:off x="7705427" y="4870439"/>
            <a:ext cx="180000" cy="180000"/>
          </a:xfrm>
          <a:prstGeom prst="ellipse">
            <a:avLst/>
          </a:prstGeom>
          <a:solidFill>
            <a:srgbClr val="FFFF00"/>
          </a:solidFill>
          <a:ln w="19050" cmpd="sng">
            <a:solidFill>
              <a:srgbClr val="0033C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a:xfrm flipV="1">
            <a:off x="3756608" y="4699874"/>
            <a:ext cx="0" cy="162000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pic>
        <p:nvPicPr>
          <p:cNvPr id="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0835"/>
          <a:stretch/>
        </p:blipFill>
        <p:spPr bwMode="auto">
          <a:xfrm>
            <a:off x="143508" y="3277009"/>
            <a:ext cx="4320000" cy="32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8219" b="-85"/>
          <a:stretch/>
        </p:blipFill>
        <p:spPr bwMode="auto">
          <a:xfrm>
            <a:off x="4644488" y="3285368"/>
            <a:ext cx="4320000" cy="34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061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500"/>
                                        <p:tgtEl>
                                          <p:spTgt spid="1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fade">
                                      <p:cBhvr>
                                        <p:cTn id="15" dur="500"/>
                                        <p:tgtEl>
                                          <p:spTgt spid="1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xEl>
                                              <p:pRg st="3" end="3"/>
                                            </p:txEl>
                                          </p:spTgt>
                                        </p:tgtEl>
                                        <p:attrNameLst>
                                          <p:attrName>style.visibility</p:attrName>
                                        </p:attrNameLst>
                                      </p:cBhvr>
                                      <p:to>
                                        <p:strVal val="visible"/>
                                      </p:to>
                                    </p:set>
                                    <p:animEffect transition="in" filter="fade">
                                      <p:cBhvr>
                                        <p:cTn id="18" dur="500"/>
                                        <p:tgtEl>
                                          <p:spTgt spid="1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animEffect transition="in" filter="fade">
                                      <p:cBhvr>
                                        <p:cTn id="23" dur="500"/>
                                        <p:tgtEl>
                                          <p:spTgt spid="1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xEl>
                                              <p:pRg st="5" end="5"/>
                                            </p:txEl>
                                          </p:spTgt>
                                        </p:tgtEl>
                                        <p:attrNameLst>
                                          <p:attrName>style.visibility</p:attrName>
                                        </p:attrNameLst>
                                      </p:cBhvr>
                                      <p:to>
                                        <p:strVal val="visible"/>
                                      </p:to>
                                    </p:set>
                                    <p:animEffect transition="in" filter="fade">
                                      <p:cBhvr>
                                        <p:cTn id="28" dur="500"/>
                                        <p:tgtEl>
                                          <p:spTgt spid="16">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8"/>
                                        </p:tgtEl>
                                      </p:cBhvr>
                                    </p:animEffect>
                                    <p:set>
                                      <p:cBhvr>
                                        <p:cTn id="50" dur="1" fill="hold">
                                          <p:stCondLst>
                                            <p:cond delay="499"/>
                                          </p:stCondLst>
                                        </p:cTn>
                                        <p:tgtEl>
                                          <p:spTgt spid="8"/>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2"/>
                                        </p:tgtEl>
                                      </p:cBhvr>
                                    </p:animEffect>
                                    <p:set>
                                      <p:cBhvr>
                                        <p:cTn id="53" dur="1" fill="hold">
                                          <p:stCondLst>
                                            <p:cond delay="499"/>
                                          </p:stCondLst>
                                        </p:cTn>
                                        <p:tgtEl>
                                          <p:spTgt spid="12"/>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8"/>
                                        </p:tgtEl>
                                      </p:cBhvr>
                                    </p:animEffect>
                                    <p:set>
                                      <p:cBhvr>
                                        <p:cTn id="56" dur="1" fill="hold">
                                          <p:stCondLst>
                                            <p:cond delay="499"/>
                                          </p:stCondLst>
                                        </p:cTn>
                                        <p:tgtEl>
                                          <p:spTgt spid="18"/>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10"/>
                                        </p:tgtEl>
                                      </p:cBhvr>
                                    </p:animEffect>
                                    <p:set>
                                      <p:cBhvr>
                                        <p:cTn id="59" dur="1" fill="hold">
                                          <p:stCondLst>
                                            <p:cond delay="499"/>
                                          </p:stCondLst>
                                        </p:cTn>
                                        <p:tgtEl>
                                          <p:spTgt spid="10"/>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childTnLst>
                          </p:cTn>
                        </p:par>
                        <p:par>
                          <p:cTn id="63" fill="hold">
                            <p:stCondLst>
                              <p:cond delay="500"/>
                            </p:stCondLst>
                            <p:childTnLst>
                              <p:par>
                                <p:cTn id="64" presetID="55" presetClass="entr" presetSubtype="0" fill="hold" nodeType="after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p:cTn id="66" dur="500" fill="hold"/>
                                        <p:tgtEl>
                                          <p:spTgt spid="27"/>
                                        </p:tgtEl>
                                        <p:attrNameLst>
                                          <p:attrName>ppt_w</p:attrName>
                                        </p:attrNameLst>
                                      </p:cBhvr>
                                      <p:tavLst>
                                        <p:tav tm="0">
                                          <p:val>
                                            <p:strVal val="#ppt_w*0.70"/>
                                          </p:val>
                                        </p:tav>
                                        <p:tav tm="100000">
                                          <p:val>
                                            <p:strVal val="#ppt_w"/>
                                          </p:val>
                                        </p:tav>
                                      </p:tavLst>
                                    </p:anim>
                                    <p:anim calcmode="lin" valueType="num">
                                      <p:cBhvr>
                                        <p:cTn id="67" dur="500" fill="hold"/>
                                        <p:tgtEl>
                                          <p:spTgt spid="27"/>
                                        </p:tgtEl>
                                        <p:attrNameLst>
                                          <p:attrName>ppt_h</p:attrName>
                                        </p:attrNameLst>
                                      </p:cBhvr>
                                      <p:tavLst>
                                        <p:tav tm="0">
                                          <p:val>
                                            <p:strVal val="#ppt_h"/>
                                          </p:val>
                                        </p:tav>
                                        <p:tav tm="100000">
                                          <p:val>
                                            <p:strVal val="#ppt_h"/>
                                          </p:val>
                                        </p:tav>
                                      </p:tavLst>
                                    </p:anim>
                                    <p:animEffect transition="in" filter="fade">
                                      <p:cBhvr>
                                        <p:cTn id="68" dur="500"/>
                                        <p:tgtEl>
                                          <p:spTgt spid="27"/>
                                        </p:tgtEl>
                                      </p:cBhvr>
                                    </p:animEffect>
                                  </p:childTnLst>
                                </p:cTn>
                              </p:par>
                              <p:par>
                                <p:cTn id="69" presetID="55" presetClass="entr" presetSubtype="0"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strVal val="#ppt_w*0.70"/>
                                          </p:val>
                                        </p:tav>
                                        <p:tav tm="100000">
                                          <p:val>
                                            <p:strVal val="#ppt_w"/>
                                          </p:val>
                                        </p:tav>
                                      </p:tavLst>
                                    </p:anim>
                                    <p:anim calcmode="lin" valueType="num">
                                      <p:cBhvr>
                                        <p:cTn id="72" dur="500" fill="hold"/>
                                        <p:tgtEl>
                                          <p:spTgt spid="28"/>
                                        </p:tgtEl>
                                        <p:attrNameLst>
                                          <p:attrName>ppt_h</p:attrName>
                                        </p:attrNameLst>
                                      </p:cBhvr>
                                      <p:tavLst>
                                        <p:tav tm="0">
                                          <p:val>
                                            <p:strVal val="#ppt_h"/>
                                          </p:val>
                                        </p:tav>
                                        <p:tav tm="100000">
                                          <p:val>
                                            <p:strVal val="#ppt_h"/>
                                          </p:val>
                                        </p:tav>
                                      </p:tavLst>
                                    </p:anim>
                                    <p:animEffect transition="in" filter="fade">
                                      <p:cBhvr>
                                        <p:cTn id="7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12" grpId="0" animBg="1"/>
      <p:bldP spid="1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kazu\アーカイブ\Conference\IAC2011\Paper\Fig\MASC-Ae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5665" y="3248980"/>
            <a:ext cx="3532759" cy="3532759"/>
          </a:xfrm>
          <a:prstGeom prst="rect">
            <a:avLst/>
          </a:prstGeom>
          <a:noFill/>
          <a:extLst>
            <a:ext uri="{909E8E84-426E-40DD-AFC4-6F175D3DCCD1}">
              <a14:hiddenFill xmlns:a14="http://schemas.microsoft.com/office/drawing/2010/main">
                <a:solidFill>
                  <a:srgbClr val="FFFFFF"/>
                </a:solidFill>
              </a14:hiddenFill>
            </a:ext>
          </a:extLst>
        </p:spPr>
      </p:pic>
      <p:sp>
        <p:nvSpPr>
          <p:cNvPr id="10" name="コンテンツ プレースホルダー 1"/>
          <p:cNvSpPr>
            <a:spLocks noGrp="1"/>
          </p:cNvSpPr>
          <p:nvPr>
            <p:ph idx="1"/>
          </p:nvPr>
        </p:nvSpPr>
        <p:spPr/>
        <p:txBody>
          <a:bodyPr/>
          <a:lstStyle/>
          <a:p>
            <a:r>
              <a:rPr kumimoji="1" lang="en-US" altLang="ja-JP" dirty="0" smtClean="0"/>
              <a:t>System requirements</a:t>
            </a:r>
          </a:p>
          <a:p>
            <a:pPr lvl="1"/>
            <a:r>
              <a:rPr kumimoji="1" lang="en-US" altLang="ja-JP" dirty="0" smtClean="0"/>
              <a:t>L/D &gt; 0.3 </a:t>
            </a:r>
            <a:r>
              <a:rPr lang="en-US" altLang="ja-JP" dirty="0" smtClean="0"/>
              <a:t>(</a:t>
            </a:r>
            <a:r>
              <a:rPr kumimoji="1" lang="en-US" altLang="ja-JP" dirty="0" smtClean="0"/>
              <a:t>up to 0.4 for α &lt; 12)</a:t>
            </a:r>
          </a:p>
          <a:p>
            <a:pPr lvl="1"/>
            <a:r>
              <a:rPr kumimoji="1" lang="el-GR" altLang="ja-JP" dirty="0" smtClean="0"/>
              <a:t>β</a:t>
            </a:r>
            <a:r>
              <a:rPr kumimoji="1" lang="en-US" altLang="ja-JP" dirty="0" smtClean="0"/>
              <a:t> </a:t>
            </a:r>
            <a:r>
              <a:rPr kumimoji="1" lang="el-GR" altLang="ja-JP" dirty="0" smtClean="0"/>
              <a:t>≈</a:t>
            </a:r>
            <a:r>
              <a:rPr kumimoji="1" lang="en-US" altLang="ja-JP" dirty="0" smtClean="0"/>
              <a:t> 700 kg/m</a:t>
            </a:r>
            <a:r>
              <a:rPr kumimoji="1" lang="en-US" altLang="ja-JP" baseline="30000" dirty="0" smtClean="0"/>
              <a:t>2</a:t>
            </a:r>
          </a:p>
          <a:p>
            <a:pPr lvl="1"/>
            <a:r>
              <a:rPr lang="en-US" altLang="ja-JP" dirty="0" smtClean="0"/>
              <a:t>Equipped with light-weight TPS</a:t>
            </a:r>
          </a:p>
          <a:p>
            <a:pPr lvl="1"/>
            <a:r>
              <a:rPr kumimoji="1" lang="en-US" altLang="ja-JP" dirty="0" smtClean="0"/>
              <a:t>Equipped with RCS’s</a:t>
            </a:r>
            <a:endParaRPr kumimoji="1" lang="ja-JP" altLang="en-US" dirty="0"/>
          </a:p>
        </p:txBody>
      </p:sp>
      <p:sp>
        <p:nvSpPr>
          <p:cNvPr id="3" name="タイトル 2"/>
          <p:cNvSpPr>
            <a:spLocks noGrp="1"/>
          </p:cNvSpPr>
          <p:nvPr>
            <p:ph type="title"/>
          </p:nvPr>
        </p:nvSpPr>
        <p:spPr/>
        <p:txBody>
          <a:bodyPr/>
          <a:lstStyle/>
          <a:p>
            <a:r>
              <a:rPr lang="en-US" altLang="ja-JP" dirty="0" smtClean="0"/>
              <a:t>Aerodynamic Design</a:t>
            </a:r>
            <a:endParaRPr kumimoji="1" lang="ja-JP" altLang="en-US" dirty="0"/>
          </a:p>
        </p:txBody>
      </p:sp>
      <p:pic>
        <p:nvPicPr>
          <p:cNvPr id="4" name="Picture 2" descr="Aeroshell-model-G01-20090708C"/>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753" b="7131"/>
          <a:stretch/>
        </p:blipFill>
        <p:spPr bwMode="auto">
          <a:xfrm>
            <a:off x="694817" y="2694341"/>
            <a:ext cx="3121099" cy="4068000"/>
          </a:xfrm>
          <a:prstGeom prst="rect">
            <a:avLst/>
          </a:prstGeom>
          <a:solidFill>
            <a:schemeClr val="tx1"/>
          </a:solidFill>
          <a:ln>
            <a:noFill/>
          </a:ln>
          <a:extLst/>
        </p:spPr>
      </p:pic>
      <p:sp>
        <p:nvSpPr>
          <p:cNvPr id="7" name="テキスト ボックス 7"/>
          <p:cNvSpPr txBox="1">
            <a:spLocks noChangeArrowheads="1"/>
          </p:cNvSpPr>
          <p:nvPr/>
        </p:nvSpPr>
        <p:spPr bwMode="auto">
          <a:xfrm>
            <a:off x="694817" y="2694341"/>
            <a:ext cx="27019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kumimoji="1" sz="2000">
                <a:solidFill>
                  <a:schemeClr val="bg1"/>
                </a:solidFill>
                <a:latin typeface="Arial" charset="0"/>
                <a:ea typeface="ＭＳ Ｐゴシック" charset="-128"/>
              </a:defRPr>
            </a:lvl1pPr>
            <a:lvl2pPr marL="742950" indent="-285750" eaLnBrk="0" hangingPunct="0">
              <a:defRPr kumimoji="1" sz="2000">
                <a:solidFill>
                  <a:schemeClr val="bg1"/>
                </a:solidFill>
                <a:latin typeface="Arial" charset="0"/>
                <a:ea typeface="ＭＳ Ｐゴシック" charset="-128"/>
              </a:defRPr>
            </a:lvl2pPr>
            <a:lvl3pPr marL="1143000" indent="-228600" eaLnBrk="0" hangingPunct="0">
              <a:defRPr kumimoji="1" sz="2000">
                <a:solidFill>
                  <a:schemeClr val="bg1"/>
                </a:solidFill>
                <a:latin typeface="Arial" charset="0"/>
                <a:ea typeface="ＭＳ Ｐゴシック" charset="-128"/>
              </a:defRPr>
            </a:lvl3pPr>
            <a:lvl4pPr marL="1600200" indent="-228600" eaLnBrk="0" hangingPunct="0">
              <a:defRPr kumimoji="1" sz="2000">
                <a:solidFill>
                  <a:schemeClr val="bg1"/>
                </a:solidFill>
                <a:latin typeface="Arial" charset="0"/>
                <a:ea typeface="ＭＳ Ｐゴシック" charset="-128"/>
              </a:defRPr>
            </a:lvl4pPr>
            <a:lvl5pPr marL="2057400" indent="-228600" eaLnBrk="0" hangingPunct="0">
              <a:defRPr kumimoji="1" sz="2000">
                <a:solidFill>
                  <a:schemeClr val="bg1"/>
                </a:solidFill>
                <a:latin typeface="Arial" charset="0"/>
                <a:ea typeface="ＭＳ Ｐゴシック" charset="-128"/>
              </a:defRPr>
            </a:lvl5pPr>
            <a:lvl6pPr marL="2514600" indent="-228600" eaLnBrk="0" fontAlgn="base" hangingPunct="0">
              <a:spcBef>
                <a:spcPct val="0"/>
              </a:spcBef>
              <a:spcAft>
                <a:spcPct val="0"/>
              </a:spcAft>
              <a:defRPr kumimoji="1" sz="2000">
                <a:solidFill>
                  <a:schemeClr val="bg1"/>
                </a:solidFill>
                <a:latin typeface="Arial" charset="0"/>
                <a:ea typeface="ＭＳ Ｐゴシック" charset="-128"/>
              </a:defRPr>
            </a:lvl6pPr>
            <a:lvl7pPr marL="2971800" indent="-228600" eaLnBrk="0" fontAlgn="base" hangingPunct="0">
              <a:spcBef>
                <a:spcPct val="0"/>
              </a:spcBef>
              <a:spcAft>
                <a:spcPct val="0"/>
              </a:spcAft>
              <a:defRPr kumimoji="1" sz="2000">
                <a:solidFill>
                  <a:schemeClr val="bg1"/>
                </a:solidFill>
                <a:latin typeface="Arial" charset="0"/>
                <a:ea typeface="ＭＳ Ｐゴシック" charset="-128"/>
              </a:defRPr>
            </a:lvl7pPr>
            <a:lvl8pPr marL="3429000" indent="-228600" eaLnBrk="0" fontAlgn="base" hangingPunct="0">
              <a:spcBef>
                <a:spcPct val="0"/>
              </a:spcBef>
              <a:spcAft>
                <a:spcPct val="0"/>
              </a:spcAft>
              <a:defRPr kumimoji="1" sz="2000">
                <a:solidFill>
                  <a:schemeClr val="bg1"/>
                </a:solidFill>
                <a:latin typeface="Arial" charset="0"/>
                <a:ea typeface="ＭＳ Ｐゴシック" charset="-128"/>
              </a:defRPr>
            </a:lvl8pPr>
            <a:lvl9pPr marL="3886200" indent="-228600" eaLnBrk="0" fontAlgn="base" hangingPunct="0">
              <a:spcBef>
                <a:spcPct val="0"/>
              </a:spcBef>
              <a:spcAft>
                <a:spcPct val="0"/>
              </a:spcAft>
              <a:defRPr kumimoji="1" sz="2000">
                <a:solidFill>
                  <a:schemeClr val="bg1"/>
                </a:solidFill>
                <a:latin typeface="Arial" charset="0"/>
                <a:ea typeface="ＭＳ Ｐゴシック" charset="-128"/>
              </a:defRPr>
            </a:lvl9pPr>
          </a:lstStyle>
          <a:p>
            <a:pPr fontAlgn="ctr">
              <a:buFont typeface="Arial" charset="0"/>
              <a:buChar char="•"/>
            </a:pPr>
            <a:r>
              <a:rPr lang="en-US" altLang="ja-JP" sz="1600" dirty="0">
                <a:solidFill>
                  <a:srgbClr val="FFFF00"/>
                </a:solidFill>
                <a:latin typeface="+mn-lt"/>
              </a:rPr>
              <a:t> Nose radius  = </a:t>
            </a:r>
            <a:r>
              <a:rPr lang="en-US" altLang="ja-JP" sz="1600" dirty="0" smtClean="0">
                <a:solidFill>
                  <a:srgbClr val="FFFF00"/>
                </a:solidFill>
                <a:latin typeface="+mn-lt"/>
              </a:rPr>
              <a:t>0.38 </a:t>
            </a:r>
            <a:r>
              <a:rPr lang="en-US" altLang="ja-JP" sz="1600" dirty="0">
                <a:solidFill>
                  <a:srgbClr val="FFFF00"/>
                </a:solidFill>
                <a:latin typeface="+mn-lt"/>
              </a:rPr>
              <a:t>m</a:t>
            </a:r>
          </a:p>
          <a:p>
            <a:pPr fontAlgn="ctr">
              <a:buFont typeface="Arial" charset="0"/>
              <a:buChar char="•"/>
            </a:pPr>
            <a:r>
              <a:rPr lang="en-US" altLang="ja-JP" sz="1600" dirty="0">
                <a:solidFill>
                  <a:srgbClr val="FFFF00"/>
                </a:solidFill>
                <a:latin typeface="+mn-lt"/>
              </a:rPr>
              <a:t> </a:t>
            </a:r>
            <a:r>
              <a:rPr lang="en-US" altLang="ja-JP" sz="1600" dirty="0" smtClean="0">
                <a:solidFill>
                  <a:srgbClr val="FFFF00"/>
                </a:solidFill>
                <a:latin typeface="+mn-lt"/>
              </a:rPr>
              <a:t>Half </a:t>
            </a:r>
            <a:r>
              <a:rPr lang="en-US" altLang="ja-JP" sz="1600" dirty="0">
                <a:solidFill>
                  <a:srgbClr val="FFFF00"/>
                </a:solidFill>
                <a:latin typeface="+mn-lt"/>
              </a:rPr>
              <a:t>cone angle = </a:t>
            </a:r>
            <a:r>
              <a:rPr lang="en-US" altLang="ja-JP" sz="1600" dirty="0" smtClean="0">
                <a:solidFill>
                  <a:srgbClr val="FFFF00"/>
                </a:solidFill>
                <a:latin typeface="+mn-lt"/>
              </a:rPr>
              <a:t>20</a:t>
            </a:r>
            <a:r>
              <a:rPr lang="en-US" altLang="ja-JP" sz="1600" dirty="0" smtClean="0">
                <a:solidFill>
                  <a:srgbClr val="FFFF00"/>
                </a:solidFill>
                <a:latin typeface="+mn-lt"/>
                <a:cs typeface="Calibri"/>
              </a:rPr>
              <a:t>⁰</a:t>
            </a:r>
            <a:endParaRPr lang="en-US" altLang="ja-JP" sz="1600" dirty="0">
              <a:solidFill>
                <a:srgbClr val="FFFF00"/>
              </a:solidFill>
              <a:latin typeface="+mn-lt"/>
            </a:endParaRPr>
          </a:p>
          <a:p>
            <a:pPr fontAlgn="ctr">
              <a:buFont typeface="Arial" charset="0"/>
              <a:buChar char="•"/>
            </a:pPr>
            <a:r>
              <a:rPr lang="en-US" altLang="ja-JP" sz="1600" dirty="0">
                <a:solidFill>
                  <a:srgbClr val="FFFF00"/>
                </a:solidFill>
                <a:latin typeface="+mn-lt"/>
              </a:rPr>
              <a:t> Base diameter = </a:t>
            </a:r>
            <a:r>
              <a:rPr lang="en-US" altLang="ja-JP" sz="1600" dirty="0" smtClean="0">
                <a:solidFill>
                  <a:srgbClr val="FFFF00"/>
                </a:solidFill>
                <a:latin typeface="+mn-lt"/>
              </a:rPr>
              <a:t>1.63 </a:t>
            </a:r>
            <a:r>
              <a:rPr lang="en-US" altLang="ja-JP" sz="1600" dirty="0">
                <a:solidFill>
                  <a:srgbClr val="FFFF00"/>
                </a:solidFill>
                <a:latin typeface="+mn-lt"/>
              </a:rPr>
              <a:t>m</a:t>
            </a:r>
            <a:endParaRPr lang="en-US" altLang="ja-JP" sz="1600" baseline="30000" dirty="0">
              <a:solidFill>
                <a:srgbClr val="FFFF00"/>
              </a:solidFill>
              <a:latin typeface="+mn-lt"/>
            </a:endParaRPr>
          </a:p>
        </p:txBody>
      </p:sp>
      <p:pic>
        <p:nvPicPr>
          <p:cNvPr id="8" name="Picture 4" descr="Shock distance"/>
          <p:cNvPicPr>
            <a:picLocks noChangeAspect="1" noChangeArrowheads="1"/>
          </p:cNvPicPr>
          <p:nvPr/>
        </p:nvPicPr>
        <p:blipFill rotWithShape="1">
          <a:blip r:embed="rId4">
            <a:extLst>
              <a:ext uri="{28A0092B-C50C-407E-A947-70E740481C1C}">
                <a14:useLocalDpi xmlns:a14="http://schemas.microsoft.com/office/drawing/2010/main" val="0"/>
              </a:ext>
            </a:extLst>
          </a:blip>
          <a:srcRect l="1475" r="13081"/>
          <a:stretch/>
        </p:blipFill>
        <p:spPr bwMode="auto">
          <a:xfrm>
            <a:off x="4283968" y="1017038"/>
            <a:ext cx="2088000" cy="2160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テキスト ボックス 7"/>
          <p:cNvSpPr txBox="1">
            <a:spLocks noChangeArrowheads="1"/>
          </p:cNvSpPr>
          <p:nvPr/>
        </p:nvSpPr>
        <p:spPr bwMode="auto">
          <a:xfrm>
            <a:off x="4376267" y="2838484"/>
            <a:ext cx="19239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kumimoji="1" sz="2000">
                <a:solidFill>
                  <a:schemeClr val="bg1"/>
                </a:solidFill>
                <a:latin typeface="Arial" charset="0"/>
                <a:ea typeface="ＭＳ Ｐゴシック" charset="-128"/>
              </a:defRPr>
            </a:lvl1pPr>
            <a:lvl2pPr marL="742950" indent="-285750" eaLnBrk="0" hangingPunct="0">
              <a:defRPr kumimoji="1" sz="2000">
                <a:solidFill>
                  <a:schemeClr val="bg1"/>
                </a:solidFill>
                <a:latin typeface="Arial" charset="0"/>
                <a:ea typeface="ＭＳ Ｐゴシック" charset="-128"/>
              </a:defRPr>
            </a:lvl2pPr>
            <a:lvl3pPr marL="1143000" indent="-228600" eaLnBrk="0" hangingPunct="0">
              <a:defRPr kumimoji="1" sz="2000">
                <a:solidFill>
                  <a:schemeClr val="bg1"/>
                </a:solidFill>
                <a:latin typeface="Arial" charset="0"/>
                <a:ea typeface="ＭＳ Ｐゴシック" charset="-128"/>
              </a:defRPr>
            </a:lvl3pPr>
            <a:lvl4pPr marL="1600200" indent="-228600" eaLnBrk="0" hangingPunct="0">
              <a:defRPr kumimoji="1" sz="2000">
                <a:solidFill>
                  <a:schemeClr val="bg1"/>
                </a:solidFill>
                <a:latin typeface="Arial" charset="0"/>
                <a:ea typeface="ＭＳ Ｐゴシック" charset="-128"/>
              </a:defRPr>
            </a:lvl4pPr>
            <a:lvl5pPr marL="2057400" indent="-228600" eaLnBrk="0" hangingPunct="0">
              <a:defRPr kumimoji="1" sz="2000">
                <a:solidFill>
                  <a:schemeClr val="bg1"/>
                </a:solidFill>
                <a:latin typeface="Arial" charset="0"/>
                <a:ea typeface="ＭＳ Ｐゴシック" charset="-128"/>
              </a:defRPr>
            </a:lvl5pPr>
            <a:lvl6pPr marL="2514600" indent="-228600" eaLnBrk="0" fontAlgn="base" hangingPunct="0">
              <a:spcBef>
                <a:spcPct val="0"/>
              </a:spcBef>
              <a:spcAft>
                <a:spcPct val="0"/>
              </a:spcAft>
              <a:defRPr kumimoji="1" sz="2000">
                <a:solidFill>
                  <a:schemeClr val="bg1"/>
                </a:solidFill>
                <a:latin typeface="Arial" charset="0"/>
                <a:ea typeface="ＭＳ Ｐゴシック" charset="-128"/>
              </a:defRPr>
            </a:lvl6pPr>
            <a:lvl7pPr marL="2971800" indent="-228600" eaLnBrk="0" fontAlgn="base" hangingPunct="0">
              <a:spcBef>
                <a:spcPct val="0"/>
              </a:spcBef>
              <a:spcAft>
                <a:spcPct val="0"/>
              </a:spcAft>
              <a:defRPr kumimoji="1" sz="2000">
                <a:solidFill>
                  <a:schemeClr val="bg1"/>
                </a:solidFill>
                <a:latin typeface="Arial" charset="0"/>
                <a:ea typeface="ＭＳ Ｐゴシック" charset="-128"/>
              </a:defRPr>
            </a:lvl7pPr>
            <a:lvl8pPr marL="3429000" indent="-228600" eaLnBrk="0" fontAlgn="base" hangingPunct="0">
              <a:spcBef>
                <a:spcPct val="0"/>
              </a:spcBef>
              <a:spcAft>
                <a:spcPct val="0"/>
              </a:spcAft>
              <a:defRPr kumimoji="1" sz="2000">
                <a:solidFill>
                  <a:schemeClr val="bg1"/>
                </a:solidFill>
                <a:latin typeface="Arial" charset="0"/>
                <a:ea typeface="ＭＳ Ｐゴシック" charset="-128"/>
              </a:defRPr>
            </a:lvl8pPr>
            <a:lvl9pPr marL="3886200" indent="-228600" eaLnBrk="0" fontAlgn="base" hangingPunct="0">
              <a:spcBef>
                <a:spcPct val="0"/>
              </a:spcBef>
              <a:spcAft>
                <a:spcPct val="0"/>
              </a:spcAft>
              <a:defRPr kumimoji="1" sz="2000">
                <a:solidFill>
                  <a:schemeClr val="bg1"/>
                </a:solidFill>
                <a:latin typeface="Arial" charset="0"/>
                <a:ea typeface="ＭＳ Ｐゴシック" charset="-128"/>
              </a:defRPr>
            </a:lvl9pPr>
          </a:lstStyle>
          <a:p>
            <a:pPr fontAlgn="ctr">
              <a:spcAft>
                <a:spcPts val="600"/>
              </a:spcAft>
            </a:pPr>
            <a:r>
              <a:rPr lang="en-US" altLang="ja-JP" sz="1600" dirty="0" smtClean="0">
                <a:solidFill>
                  <a:srgbClr val="FFFF00"/>
                </a:solidFill>
                <a:latin typeface="+mn-lt"/>
              </a:rPr>
              <a:t>Wind tunnel (M=9.5)</a:t>
            </a:r>
            <a:endParaRPr lang="en-US" altLang="ja-JP" sz="1600" dirty="0">
              <a:solidFill>
                <a:srgbClr val="FFFF00"/>
              </a:solidFill>
              <a:latin typeface="+mn-lt"/>
            </a:endParaRPr>
          </a:p>
        </p:txBody>
      </p:sp>
      <p:sp>
        <p:nvSpPr>
          <p:cNvPr id="11" name="テキスト ボックス 7"/>
          <p:cNvSpPr txBox="1">
            <a:spLocks noChangeArrowheads="1"/>
          </p:cNvSpPr>
          <p:nvPr/>
        </p:nvSpPr>
        <p:spPr bwMode="auto">
          <a:xfrm>
            <a:off x="4716016" y="1017038"/>
            <a:ext cx="12234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kumimoji="1" sz="2000">
                <a:solidFill>
                  <a:schemeClr val="bg1"/>
                </a:solidFill>
                <a:latin typeface="Arial" charset="0"/>
                <a:ea typeface="ＭＳ Ｐゴシック" charset="-128"/>
              </a:defRPr>
            </a:lvl1pPr>
            <a:lvl2pPr marL="742950" indent="-285750" eaLnBrk="0" hangingPunct="0">
              <a:defRPr kumimoji="1" sz="2000">
                <a:solidFill>
                  <a:schemeClr val="bg1"/>
                </a:solidFill>
                <a:latin typeface="Arial" charset="0"/>
                <a:ea typeface="ＭＳ Ｐゴシック" charset="-128"/>
              </a:defRPr>
            </a:lvl2pPr>
            <a:lvl3pPr marL="1143000" indent="-228600" eaLnBrk="0" hangingPunct="0">
              <a:defRPr kumimoji="1" sz="2000">
                <a:solidFill>
                  <a:schemeClr val="bg1"/>
                </a:solidFill>
                <a:latin typeface="Arial" charset="0"/>
                <a:ea typeface="ＭＳ Ｐゴシック" charset="-128"/>
              </a:defRPr>
            </a:lvl3pPr>
            <a:lvl4pPr marL="1600200" indent="-228600" eaLnBrk="0" hangingPunct="0">
              <a:defRPr kumimoji="1" sz="2000">
                <a:solidFill>
                  <a:schemeClr val="bg1"/>
                </a:solidFill>
                <a:latin typeface="Arial" charset="0"/>
                <a:ea typeface="ＭＳ Ｐゴシック" charset="-128"/>
              </a:defRPr>
            </a:lvl4pPr>
            <a:lvl5pPr marL="2057400" indent="-228600" eaLnBrk="0" hangingPunct="0">
              <a:defRPr kumimoji="1" sz="2000">
                <a:solidFill>
                  <a:schemeClr val="bg1"/>
                </a:solidFill>
                <a:latin typeface="Arial" charset="0"/>
                <a:ea typeface="ＭＳ Ｐゴシック" charset="-128"/>
              </a:defRPr>
            </a:lvl5pPr>
            <a:lvl6pPr marL="2514600" indent="-228600" eaLnBrk="0" fontAlgn="base" hangingPunct="0">
              <a:spcBef>
                <a:spcPct val="0"/>
              </a:spcBef>
              <a:spcAft>
                <a:spcPct val="0"/>
              </a:spcAft>
              <a:defRPr kumimoji="1" sz="2000">
                <a:solidFill>
                  <a:schemeClr val="bg1"/>
                </a:solidFill>
                <a:latin typeface="Arial" charset="0"/>
                <a:ea typeface="ＭＳ Ｐゴシック" charset="-128"/>
              </a:defRPr>
            </a:lvl6pPr>
            <a:lvl7pPr marL="2971800" indent="-228600" eaLnBrk="0" fontAlgn="base" hangingPunct="0">
              <a:spcBef>
                <a:spcPct val="0"/>
              </a:spcBef>
              <a:spcAft>
                <a:spcPct val="0"/>
              </a:spcAft>
              <a:defRPr kumimoji="1" sz="2000">
                <a:solidFill>
                  <a:schemeClr val="bg1"/>
                </a:solidFill>
                <a:latin typeface="Arial" charset="0"/>
                <a:ea typeface="ＭＳ Ｐゴシック" charset="-128"/>
              </a:defRPr>
            </a:lvl7pPr>
            <a:lvl8pPr marL="3429000" indent="-228600" eaLnBrk="0" fontAlgn="base" hangingPunct="0">
              <a:spcBef>
                <a:spcPct val="0"/>
              </a:spcBef>
              <a:spcAft>
                <a:spcPct val="0"/>
              </a:spcAft>
              <a:defRPr kumimoji="1" sz="2000">
                <a:solidFill>
                  <a:schemeClr val="bg1"/>
                </a:solidFill>
                <a:latin typeface="Arial" charset="0"/>
                <a:ea typeface="ＭＳ Ｐゴシック" charset="-128"/>
              </a:defRPr>
            </a:lvl8pPr>
            <a:lvl9pPr marL="3886200" indent="-228600" eaLnBrk="0" fontAlgn="base" hangingPunct="0">
              <a:spcBef>
                <a:spcPct val="0"/>
              </a:spcBef>
              <a:spcAft>
                <a:spcPct val="0"/>
              </a:spcAft>
              <a:defRPr kumimoji="1" sz="2000">
                <a:solidFill>
                  <a:schemeClr val="bg1"/>
                </a:solidFill>
                <a:latin typeface="Arial" charset="0"/>
                <a:ea typeface="ＭＳ Ｐゴシック" charset="-128"/>
              </a:defRPr>
            </a:lvl9pPr>
          </a:lstStyle>
          <a:p>
            <a:pPr fontAlgn="ctr">
              <a:spcAft>
                <a:spcPts val="600"/>
              </a:spcAft>
            </a:pPr>
            <a:r>
              <a:rPr lang="en-US" altLang="ja-JP" sz="1600" dirty="0" smtClean="0">
                <a:solidFill>
                  <a:srgbClr val="FFFF00"/>
                </a:solidFill>
                <a:latin typeface="+mn-lt"/>
              </a:rPr>
              <a:t>CFD</a:t>
            </a:r>
            <a:r>
              <a:rPr lang="ja-JP" altLang="en-US" sz="1600" dirty="0">
                <a:solidFill>
                  <a:srgbClr val="FFFF00"/>
                </a:solidFill>
                <a:latin typeface="+mn-lt"/>
              </a:rPr>
              <a:t> </a:t>
            </a:r>
            <a:r>
              <a:rPr lang="en-US" altLang="ja-JP" sz="1600" dirty="0" smtClean="0">
                <a:solidFill>
                  <a:srgbClr val="FFFF00"/>
                </a:solidFill>
                <a:latin typeface="+mn-lt"/>
              </a:rPr>
              <a:t>(M=9.5)</a:t>
            </a:r>
            <a:endParaRPr lang="en-US" altLang="ja-JP" sz="1600" dirty="0">
              <a:solidFill>
                <a:srgbClr val="FFFF00"/>
              </a:solidFill>
              <a:latin typeface="+mn-lt"/>
            </a:endParaRPr>
          </a:p>
        </p:txBody>
      </p:sp>
      <p:pic>
        <p:nvPicPr>
          <p:cNvPr id="15362" name="Picture 2" descr="C:\Users\kazu\Pictures\MASC-CFD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57280" y="1017038"/>
            <a:ext cx="2450651" cy="21600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338206"/>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791" y="3511070"/>
            <a:ext cx="1672445" cy="1254334"/>
          </a:xfrm>
          <a:prstGeom prst="rect">
            <a:avLst/>
          </a:prstGeom>
        </p:spPr>
      </p:pic>
      <p:sp>
        <p:nvSpPr>
          <p:cNvPr id="14" name="四角形吹き出し 13"/>
          <p:cNvSpPr/>
          <p:nvPr/>
        </p:nvSpPr>
        <p:spPr>
          <a:xfrm>
            <a:off x="143509" y="4941168"/>
            <a:ext cx="3096344" cy="1831287"/>
          </a:xfrm>
          <a:prstGeom prst="wedgeRectCallout">
            <a:avLst>
              <a:gd name="adj1" fmla="val -8524"/>
              <a:gd name="adj2" fmla="val -8134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コンテンツ プレースホルダー 1"/>
          <p:cNvSpPr>
            <a:spLocks noGrp="1"/>
          </p:cNvSpPr>
          <p:nvPr>
            <p:ph idx="1"/>
          </p:nvPr>
        </p:nvSpPr>
        <p:spPr/>
        <p:txBody>
          <a:bodyPr/>
          <a:lstStyle/>
          <a:p>
            <a:r>
              <a:rPr lang="en-US" altLang="ja-JP" dirty="0" smtClean="0"/>
              <a:t>Development of non-ablative light-weight TPS (NALT)</a:t>
            </a:r>
          </a:p>
          <a:p>
            <a:pPr lvl="1"/>
            <a:r>
              <a:rPr lang="en-US" altLang="ja-JP" dirty="0" smtClean="0"/>
              <a:t>Non-ablative TPS is favorable for dust sampling during hypersonic flight</a:t>
            </a:r>
            <a:endParaRPr kumimoji="1" lang="en-US" altLang="ja-JP" dirty="0" smtClean="0"/>
          </a:p>
          <a:p>
            <a:pPr lvl="1"/>
            <a:r>
              <a:rPr kumimoji="1" lang="en-US" altLang="ja-JP" dirty="0" smtClean="0"/>
              <a:t>NALT consists of C/C skin, thermal insulator, and honeycomb structure</a:t>
            </a:r>
            <a:endParaRPr lang="en-US" altLang="ja-JP" dirty="0" smtClean="0"/>
          </a:p>
          <a:p>
            <a:r>
              <a:rPr lang="en-US" altLang="ja-JP" dirty="0" smtClean="0"/>
              <a:t>Conceptual design of MASC aeroshell</a:t>
            </a:r>
          </a:p>
          <a:p>
            <a:pPr lvl="1"/>
            <a:r>
              <a:rPr lang="en-US" altLang="ja-JP" dirty="0" smtClean="0"/>
              <a:t>1D TPS analysis along a flight trajectory (search for solutions by trial-&amp;-error method)</a:t>
            </a:r>
          </a:p>
          <a:p>
            <a:pPr lvl="1"/>
            <a:r>
              <a:rPr kumimoji="1" lang="en-US" altLang="ja-JP" dirty="0" smtClean="0"/>
              <a:t>Resulting in TPS area density of 9.0 kg/m</a:t>
            </a:r>
            <a:r>
              <a:rPr lang="en-US" altLang="ja-JP" baseline="30000" dirty="0" smtClean="0"/>
              <a:t>2</a:t>
            </a:r>
            <a:r>
              <a:rPr kumimoji="1" lang="en-US" altLang="ja-JP" dirty="0" smtClean="0"/>
              <a:t> at stagnation point, 7.5 kg/m</a:t>
            </a:r>
            <a:r>
              <a:rPr kumimoji="1" lang="en-US" altLang="ja-JP" baseline="30000" dirty="0" smtClean="0"/>
              <a:t>2</a:t>
            </a:r>
            <a:r>
              <a:rPr kumimoji="1" lang="en-US" altLang="ja-JP" dirty="0" smtClean="0"/>
              <a:t> in average, and total aeroshell mass of 133 kg</a:t>
            </a:r>
            <a:endParaRPr kumimoji="1" lang="ja-JP" altLang="en-US" dirty="0"/>
          </a:p>
        </p:txBody>
      </p:sp>
      <p:sp>
        <p:nvSpPr>
          <p:cNvPr id="3" name="タイトル 2"/>
          <p:cNvSpPr>
            <a:spLocks noGrp="1"/>
          </p:cNvSpPr>
          <p:nvPr>
            <p:ph type="title"/>
          </p:nvPr>
        </p:nvSpPr>
        <p:spPr/>
        <p:txBody>
          <a:bodyPr/>
          <a:lstStyle/>
          <a:p>
            <a:r>
              <a:rPr lang="en-US" altLang="ja-JP" dirty="0" smtClean="0"/>
              <a:t>TPS Design</a:t>
            </a:r>
            <a:endParaRPr kumimoji="1" lang="ja-JP" altLang="en-US" dirty="0"/>
          </a:p>
        </p:txBody>
      </p:sp>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3587534"/>
            <a:ext cx="3610043" cy="3184921"/>
          </a:xfrm>
          <a:prstGeom prst="rect">
            <a:avLst/>
          </a:prstGeom>
          <a:solidFill>
            <a:schemeClr val="bg1"/>
          </a:solidFill>
          <a:ln>
            <a:noFill/>
          </a:ln>
          <a:extLst/>
        </p:spPr>
      </p:pic>
      <p:sp>
        <p:nvSpPr>
          <p:cNvPr id="32" name="テキスト ボックス 31"/>
          <p:cNvSpPr txBox="1"/>
          <p:nvPr/>
        </p:nvSpPr>
        <p:spPr>
          <a:xfrm>
            <a:off x="5346986" y="3248980"/>
            <a:ext cx="3293466" cy="338554"/>
          </a:xfrm>
          <a:prstGeom prst="rect">
            <a:avLst/>
          </a:prstGeom>
          <a:noFill/>
        </p:spPr>
        <p:txBody>
          <a:bodyPr wrap="none" rtlCol="0">
            <a:spAutoFit/>
          </a:bodyPr>
          <a:lstStyle/>
          <a:p>
            <a:pPr algn="ctr"/>
            <a:r>
              <a:rPr kumimoji="1" lang="en-US" altLang="ja-JP" sz="1600" dirty="0" smtClean="0">
                <a:solidFill>
                  <a:schemeClr val="accent2">
                    <a:lumMod val="50000"/>
                  </a:schemeClr>
                </a:solidFill>
              </a:rPr>
              <a:t>1D TPS analysis along flight trajectory</a:t>
            </a:r>
            <a:endParaRPr kumimoji="1" lang="ja-JP" altLang="en-US" sz="1600" dirty="0">
              <a:solidFill>
                <a:schemeClr val="accent2">
                  <a:lumMod val="50000"/>
                </a:schemeClr>
              </a:solidFill>
            </a:endParaRPr>
          </a:p>
        </p:txBody>
      </p: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242" y="4973093"/>
            <a:ext cx="2952000" cy="1779288"/>
          </a:xfrm>
          <a:prstGeom prst="rect">
            <a:avLst/>
          </a:prstGeom>
        </p:spPr>
      </p:pic>
      <p:pic>
        <p:nvPicPr>
          <p:cNvPr id="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34287" y="5615480"/>
            <a:ext cx="1548000" cy="116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 b="10976"/>
          <a:stretch/>
        </p:blipFill>
        <p:spPr bwMode="auto">
          <a:xfrm>
            <a:off x="3334287" y="3511070"/>
            <a:ext cx="1548000" cy="1034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34287" y="4565974"/>
            <a:ext cx="1548000" cy="1033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7098823"/>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lang="en-US" altLang="ja-JP" dirty="0" smtClean="0"/>
              <a:t>GNC subsystem configuration</a:t>
            </a:r>
            <a:endParaRPr kumimoji="1" lang="en-US" altLang="ja-JP" dirty="0" smtClean="0"/>
          </a:p>
          <a:p>
            <a:pPr lvl="1"/>
            <a:r>
              <a:rPr lang="en-US" altLang="ja-JP" dirty="0" smtClean="0"/>
              <a:t>Effective descent/ascent rate control by bank-angle modulation using RCS’s</a:t>
            </a:r>
          </a:p>
          <a:p>
            <a:pPr lvl="1"/>
            <a:r>
              <a:rPr lang="en-US" altLang="ja-JP" dirty="0" smtClean="0"/>
              <a:t>Analytic predictor-corrector (APC) controller for primary GNC architecture</a:t>
            </a:r>
          </a:p>
          <a:p>
            <a:pPr lvl="1"/>
            <a:r>
              <a:rPr lang="en-US" altLang="ja-JP" dirty="0" smtClean="0"/>
              <a:t>Lateral controller to minimize lateral deviation</a:t>
            </a:r>
          </a:p>
          <a:p>
            <a:pPr lvl="1"/>
            <a:r>
              <a:rPr lang="en-US" altLang="ja-JP" dirty="0"/>
              <a:t>P</a:t>
            </a:r>
            <a:r>
              <a:rPr lang="en-US" altLang="ja-JP" dirty="0" smtClean="0"/>
              <a:t>roportional–integral–derivative (PID) controller for yawing/pitching stabilization</a:t>
            </a:r>
          </a:p>
          <a:p>
            <a:r>
              <a:rPr kumimoji="1" lang="en-US" altLang="ja-JP" dirty="0" smtClean="0"/>
              <a:t>Assessment of designed GNC controller robustness</a:t>
            </a:r>
          </a:p>
          <a:p>
            <a:pPr lvl="1"/>
            <a:r>
              <a:rPr lang="en-US" altLang="ja-JP" dirty="0" smtClean="0"/>
              <a:t>Monte-Carlo simulation by taking into account uncertainties in atmospheric density, aerodynamics of vehicle, orbit determination, and guidance to entry I/F point</a:t>
            </a:r>
          </a:p>
          <a:p>
            <a:pPr lvl="1"/>
            <a:r>
              <a:rPr lang="en-US" altLang="ja-JP" dirty="0" smtClean="0"/>
              <a:t>Results have shown sufficient robustness of designed GNC controller</a:t>
            </a:r>
          </a:p>
          <a:p>
            <a:pPr lvl="1"/>
            <a:r>
              <a:rPr lang="en-US" altLang="ja-JP" dirty="0" smtClean="0"/>
              <a:t>Fuel used in bank-angle modulation is minimized by optimizing RCS’s operation </a:t>
            </a:r>
            <a:endParaRPr kumimoji="1" lang="ja-JP" altLang="en-US" dirty="0"/>
          </a:p>
        </p:txBody>
      </p:sp>
      <p:sp>
        <p:nvSpPr>
          <p:cNvPr id="3" name="タイトル 2"/>
          <p:cNvSpPr>
            <a:spLocks noGrp="1"/>
          </p:cNvSpPr>
          <p:nvPr>
            <p:ph type="title"/>
          </p:nvPr>
        </p:nvSpPr>
        <p:spPr/>
        <p:txBody>
          <a:bodyPr/>
          <a:lstStyle/>
          <a:p>
            <a:r>
              <a:rPr kumimoji="1" lang="en-US" altLang="ja-JP" dirty="0" smtClean="0"/>
              <a:t>Design of GNC Subsystem</a:t>
            </a:r>
            <a:endParaRPr kumimoji="1" lang="ja-JP" altLang="en-US" dirty="0"/>
          </a:p>
        </p:txBody>
      </p:sp>
      <p:pic>
        <p:nvPicPr>
          <p:cNvPr id="5" name="Picture 2" descr="Aeroshell-model-G01-20090708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24657" y="4071988"/>
            <a:ext cx="2179638" cy="290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34" t="20787" r="3696" b="1891"/>
          <a:stretch/>
        </p:blipFill>
        <p:spPr bwMode="auto">
          <a:xfrm>
            <a:off x="2981536" y="4617132"/>
            <a:ext cx="5652000" cy="102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4767" y="5716638"/>
            <a:ext cx="226695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9677523"/>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251520" y="980728"/>
            <a:ext cx="4320480" cy="1500411"/>
          </a:xfrm>
        </p:spPr>
        <p:txBody>
          <a:bodyPr/>
          <a:lstStyle/>
          <a:p>
            <a:pPr algn="just"/>
            <a:r>
              <a:rPr lang="en-US" altLang="ja-JP" dirty="0"/>
              <a:t>Approach</a:t>
            </a:r>
          </a:p>
          <a:p>
            <a:pPr lvl="1" algn="just"/>
            <a:r>
              <a:rPr lang="en-US" altLang="ja-JP" dirty="0" smtClean="0"/>
              <a:t>Retractable samplers (currently 2) are </a:t>
            </a:r>
            <a:r>
              <a:rPr lang="en-US" altLang="ja-JP" dirty="0"/>
              <a:t>exposed for a few </a:t>
            </a:r>
            <a:r>
              <a:rPr lang="en-US" altLang="ja-JP" dirty="0" smtClean="0"/>
              <a:t>seconds</a:t>
            </a:r>
            <a:endParaRPr lang="en-US" altLang="ja-JP" dirty="0"/>
          </a:p>
          <a:p>
            <a:pPr lvl="1" algn="just">
              <a:tabLst>
                <a:tab pos="2690813" algn="l"/>
              </a:tabLst>
            </a:pPr>
            <a:r>
              <a:rPr lang="en-US" altLang="ja-JP" dirty="0" smtClean="0"/>
              <a:t>Samplers are located </a:t>
            </a:r>
            <a:r>
              <a:rPr lang="en-US" altLang="ja-JP" dirty="0"/>
              <a:t>near </a:t>
            </a:r>
            <a:r>
              <a:rPr lang="en-US" altLang="ja-JP" dirty="0" smtClean="0"/>
              <a:t>aeroshell base </a:t>
            </a:r>
            <a:r>
              <a:rPr lang="en-US" altLang="ja-JP" dirty="0"/>
              <a:t>to reduce heat transfer rate</a:t>
            </a:r>
          </a:p>
          <a:p>
            <a:pPr lvl="1" algn="just">
              <a:tabLst>
                <a:tab pos="2690813" algn="l"/>
              </a:tabLst>
            </a:pPr>
            <a:r>
              <a:rPr lang="en-US" altLang="ja-JP" dirty="0"/>
              <a:t>Silica aerogel is used for capturing </a:t>
            </a:r>
            <a:r>
              <a:rPr lang="en-US" altLang="ja-JP" dirty="0" smtClean="0"/>
              <a:t>sample particles </a:t>
            </a:r>
            <a:r>
              <a:rPr lang="en-US" altLang="ja-JP" dirty="0"/>
              <a:t>(like STARDUST</a:t>
            </a:r>
            <a:r>
              <a:rPr lang="en-US" altLang="ja-JP" dirty="0" smtClean="0"/>
              <a:t>)</a:t>
            </a:r>
          </a:p>
          <a:p>
            <a:pPr lvl="1" algn="just">
              <a:tabLst>
                <a:tab pos="2690813" algn="l"/>
              </a:tabLst>
            </a:pPr>
            <a:r>
              <a:rPr lang="en-US" altLang="ja-JP" dirty="0" smtClean="0"/>
              <a:t>Aerogel cells are transported to the reentry capsule inside MASC </a:t>
            </a:r>
            <a:endParaRPr lang="en-US" altLang="ja-JP" dirty="0"/>
          </a:p>
          <a:p>
            <a:r>
              <a:rPr lang="en-US" altLang="ja-JP" dirty="0"/>
              <a:t>K</a:t>
            </a:r>
            <a:r>
              <a:rPr lang="en-US" altLang="ja-JP" dirty="0" smtClean="0"/>
              <a:t>ey issues</a:t>
            </a:r>
            <a:endParaRPr lang="en-US" altLang="ja-JP" dirty="0"/>
          </a:p>
          <a:p>
            <a:pPr marL="612775" lvl="1" indent="-342900">
              <a:buFont typeface="+mj-lt"/>
              <a:buAutoNum type="arabicPeriod"/>
            </a:pPr>
            <a:r>
              <a:rPr lang="en-US" altLang="ja-JP" dirty="0"/>
              <a:t>Damages inflicted on dust particles </a:t>
            </a:r>
            <a:r>
              <a:rPr lang="en-US" altLang="ja-JP" dirty="0" smtClean="0"/>
              <a:t>by high-temperature </a:t>
            </a:r>
            <a:r>
              <a:rPr lang="en-US" altLang="ja-JP" dirty="0"/>
              <a:t>shock layer</a:t>
            </a:r>
          </a:p>
          <a:p>
            <a:pPr marL="612775" lvl="1" indent="-342900">
              <a:buFont typeface="+mj-lt"/>
              <a:buAutoNum type="arabicPeriod"/>
            </a:pPr>
            <a:r>
              <a:rPr lang="en-US" altLang="ja-JP" dirty="0" smtClean="0"/>
              <a:t>Damages </a:t>
            </a:r>
            <a:r>
              <a:rPr lang="en-US" altLang="ja-JP" dirty="0"/>
              <a:t>inflicted on aerogel exposed to </a:t>
            </a:r>
            <a:r>
              <a:rPr lang="en-US" altLang="ja-JP" dirty="0" smtClean="0"/>
              <a:t>high-temperature </a:t>
            </a:r>
            <a:r>
              <a:rPr lang="en-US" altLang="ja-JP" dirty="0"/>
              <a:t>shock layer</a:t>
            </a:r>
          </a:p>
          <a:p>
            <a:pPr marL="612775" lvl="1" indent="-342900">
              <a:buFont typeface="+mj-lt"/>
              <a:buAutoNum type="arabicPeriod"/>
            </a:pPr>
            <a:r>
              <a:rPr lang="en-US" altLang="ja-JP" dirty="0" smtClean="0"/>
              <a:t>Dust </a:t>
            </a:r>
            <a:r>
              <a:rPr lang="en-US" altLang="ja-JP" dirty="0"/>
              <a:t>capturing capabilities of aerogel</a:t>
            </a:r>
          </a:p>
          <a:p>
            <a:pPr marL="612775" lvl="1" indent="-342900">
              <a:buFont typeface="+mj-lt"/>
              <a:buAutoNum type="arabicPeriod"/>
            </a:pPr>
            <a:r>
              <a:rPr lang="en-US" altLang="ja-JP" dirty="0" smtClean="0"/>
              <a:t>damages </a:t>
            </a:r>
            <a:r>
              <a:rPr lang="en-US" altLang="ja-JP" dirty="0"/>
              <a:t>inflicted on dust particles by impingement</a:t>
            </a:r>
          </a:p>
          <a:p>
            <a:pPr marL="612775" lvl="1" indent="-342900">
              <a:buFont typeface="+mj-lt"/>
              <a:buAutoNum type="arabicPeriod"/>
            </a:pPr>
            <a:r>
              <a:rPr lang="en-US" altLang="ja-JP" dirty="0" smtClean="0"/>
              <a:t>capabilities </a:t>
            </a:r>
            <a:r>
              <a:rPr lang="en-US" altLang="ja-JP" dirty="0"/>
              <a:t>of detecting </a:t>
            </a:r>
            <a:r>
              <a:rPr lang="en-US" altLang="ja-JP" dirty="0" smtClean="0"/>
              <a:t>&amp; </a:t>
            </a:r>
            <a:r>
              <a:rPr lang="en-US" altLang="ja-JP" dirty="0"/>
              <a:t>extracting dust samples stuck in the </a:t>
            </a:r>
            <a:r>
              <a:rPr lang="en-US" altLang="ja-JP" dirty="0" smtClean="0"/>
              <a:t>aerogel</a:t>
            </a:r>
            <a:endParaRPr kumimoji="1" lang="ja-JP" altLang="en-US" dirty="0"/>
          </a:p>
        </p:txBody>
      </p:sp>
      <p:sp>
        <p:nvSpPr>
          <p:cNvPr id="3" name="タイトル 2"/>
          <p:cNvSpPr>
            <a:spLocks noGrp="1"/>
          </p:cNvSpPr>
          <p:nvPr>
            <p:ph type="title"/>
          </p:nvPr>
        </p:nvSpPr>
        <p:spPr/>
        <p:txBody>
          <a:bodyPr/>
          <a:lstStyle/>
          <a:p>
            <a:r>
              <a:rPr lang="en-US" altLang="ja-JP" dirty="0" smtClean="0"/>
              <a:t>Dust Sampler Design</a:t>
            </a:r>
            <a:endParaRPr kumimoji="1" lang="ja-JP" altLang="en-US" dirty="0"/>
          </a:p>
        </p:txBody>
      </p:sp>
      <p:pic>
        <p:nvPicPr>
          <p:cNvPr id="16389" name="Picture 5" descr="C:\Users\kazu\アーカイブ\Conference\IAC2011\Paper\Fig\Sampling-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3702" y="4187904"/>
            <a:ext cx="4176000" cy="2481456"/>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C:\Users\kazu\アーカイブ\Conference\IAC2011\Paper\Fig\MASC-Sampler-extracted2-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8004" y="1185616"/>
            <a:ext cx="4284476" cy="2897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800984"/>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技術資料様式１">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11409</TotalTime>
  <Words>1947</Words>
  <Application>Microsoft Office PowerPoint</Application>
  <PresentationFormat>画面に合わせる (4:3)</PresentationFormat>
  <Paragraphs>239</Paragraphs>
  <Slides>15</Slides>
  <Notes>4</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15</vt:i4>
      </vt:variant>
    </vt:vector>
  </HeadingPairs>
  <TitlesOfParts>
    <vt:vector size="17" baseType="lpstr">
      <vt:lpstr>技術資料様式１</vt:lpstr>
      <vt:lpstr>Acrobat Document</vt:lpstr>
      <vt:lpstr>Technology Development toward Mars Aeroflyby Sample Collection</vt:lpstr>
      <vt:lpstr>Background</vt:lpstr>
      <vt:lpstr>Mars Aeroflyby Sample Collection (MASC)</vt:lpstr>
      <vt:lpstr>Fundamental Design Parameters for MASC</vt:lpstr>
      <vt:lpstr>Fundamental Mission Design</vt:lpstr>
      <vt:lpstr>Aerodynamic Design</vt:lpstr>
      <vt:lpstr>TPS Design</vt:lpstr>
      <vt:lpstr>Design of GNC Subsystem</vt:lpstr>
      <vt:lpstr>Dust Sampler Design</vt:lpstr>
      <vt:lpstr>Assessment of Sample Damages </vt:lpstr>
      <vt:lpstr>Assessment of Aerogel Damages</vt:lpstr>
      <vt:lpstr>Assessment of Dust Capturing Capabilities</vt:lpstr>
      <vt:lpstr>System Configuration</vt:lpstr>
      <vt:lpstr>Development Plan (if applied to MELOS1)</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kazu</dc:creator>
  <cp:lastModifiedBy>Kazuhisa Fujita</cp:lastModifiedBy>
  <cp:revision>470</cp:revision>
  <cp:lastPrinted>2011-09-13T07:00:46Z</cp:lastPrinted>
  <dcterms:created xsi:type="dcterms:W3CDTF">2011-02-24T05:37:31Z</dcterms:created>
  <dcterms:modified xsi:type="dcterms:W3CDTF">2012-06-19T23:02:28Z</dcterms:modified>
</cp:coreProperties>
</file>